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4"/>
  </p:notesMasterIdLst>
  <p:handoutMasterIdLst>
    <p:handoutMasterId r:id="rId55"/>
  </p:handoutMasterIdLst>
  <p:sldIdLst>
    <p:sldId id="256" r:id="rId2"/>
    <p:sldId id="257" r:id="rId3"/>
    <p:sldId id="357" r:id="rId4"/>
    <p:sldId id="450" r:id="rId5"/>
    <p:sldId id="451" r:id="rId6"/>
    <p:sldId id="452" r:id="rId7"/>
    <p:sldId id="453" r:id="rId8"/>
    <p:sldId id="454" r:id="rId9"/>
    <p:sldId id="444" r:id="rId10"/>
    <p:sldId id="471" r:id="rId11"/>
    <p:sldId id="472" r:id="rId12"/>
    <p:sldId id="470" r:id="rId13"/>
    <p:sldId id="473" r:id="rId14"/>
    <p:sldId id="474" r:id="rId15"/>
    <p:sldId id="478" r:id="rId16"/>
    <p:sldId id="479" r:id="rId17"/>
    <p:sldId id="484" r:id="rId18"/>
    <p:sldId id="485" r:id="rId19"/>
    <p:sldId id="486" r:id="rId20"/>
    <p:sldId id="369" r:id="rId21"/>
    <p:sldId id="475" r:id="rId22"/>
    <p:sldId id="442" r:id="rId23"/>
    <p:sldId id="459" r:id="rId24"/>
    <p:sldId id="456" r:id="rId25"/>
    <p:sldId id="457" r:id="rId26"/>
    <p:sldId id="458" r:id="rId27"/>
    <p:sldId id="445" r:id="rId28"/>
    <p:sldId id="460" r:id="rId29"/>
    <p:sldId id="462" r:id="rId30"/>
    <p:sldId id="461" r:id="rId31"/>
    <p:sldId id="463" r:id="rId32"/>
    <p:sldId id="376" r:id="rId33"/>
    <p:sldId id="377" r:id="rId34"/>
    <p:sldId id="476" r:id="rId35"/>
    <p:sldId id="381" r:id="rId36"/>
    <p:sldId id="383" r:id="rId37"/>
    <p:sldId id="464" r:id="rId38"/>
    <p:sldId id="487" r:id="rId39"/>
    <p:sldId id="488" r:id="rId40"/>
    <p:sldId id="489" r:id="rId41"/>
    <p:sldId id="490" r:id="rId42"/>
    <p:sldId id="491" r:id="rId43"/>
    <p:sldId id="492" r:id="rId44"/>
    <p:sldId id="493" r:id="rId45"/>
    <p:sldId id="494" r:id="rId46"/>
    <p:sldId id="495" r:id="rId47"/>
    <p:sldId id="503" r:id="rId48"/>
    <p:sldId id="504" r:id="rId49"/>
    <p:sldId id="466" r:id="rId50"/>
    <p:sldId id="468" r:id="rId51"/>
    <p:sldId id="469" r:id="rId52"/>
    <p:sldId id="277" r:id="rId53"/>
  </p:sldIdLst>
  <p:sldSz cx="9144000" cy="6858000" type="screen4x3"/>
  <p:notesSz cx="7023100" cy="93091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C1B"/>
    <a:srgbClr val="000099"/>
    <a:srgbClr val="D1211D"/>
    <a:srgbClr val="FF2121"/>
    <a:srgbClr val="00CC00"/>
    <a:srgbClr val="0000FF"/>
    <a:srgbClr val="A51A17"/>
    <a:srgbClr val="E33935"/>
    <a:srgbClr val="FF584B"/>
    <a:srgbClr val="FEAE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89898" autoAdjust="0"/>
  </p:normalViewPr>
  <p:slideViewPr>
    <p:cSldViewPr>
      <p:cViewPr varScale="1">
        <p:scale>
          <a:sx n="115" d="100"/>
          <a:sy n="115" d="100"/>
        </p:scale>
        <p:origin x="135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820" y="-84"/>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43343" cy="46545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lvl1pPr>
              <a:defRPr sz="1200"/>
            </a:lvl1pPr>
          </a:lstStyle>
          <a:p>
            <a:pPr>
              <a:defRPr/>
            </a:pPr>
            <a:endParaRPr lang="en-US"/>
          </a:p>
        </p:txBody>
      </p:sp>
      <p:sp>
        <p:nvSpPr>
          <p:cNvPr id="9219" name="Rectangle 3"/>
          <p:cNvSpPr>
            <a:spLocks noGrp="1" noChangeArrowheads="1"/>
          </p:cNvSpPr>
          <p:nvPr>
            <p:ph type="dt" sz="quarter" idx="1"/>
          </p:nvPr>
        </p:nvSpPr>
        <p:spPr bwMode="auto">
          <a:xfrm>
            <a:off x="3979757" y="0"/>
            <a:ext cx="3043343" cy="46545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lvl1pPr algn="r">
              <a:defRPr sz="1200"/>
            </a:lvl1pPr>
          </a:lstStyle>
          <a:p>
            <a:pPr>
              <a:defRPr/>
            </a:pPr>
            <a:endParaRPr lang="en-US"/>
          </a:p>
        </p:txBody>
      </p:sp>
      <p:sp>
        <p:nvSpPr>
          <p:cNvPr id="9220" name="Rectangle 4"/>
          <p:cNvSpPr>
            <a:spLocks noGrp="1" noChangeArrowheads="1"/>
          </p:cNvSpPr>
          <p:nvPr>
            <p:ph type="ftr" sz="quarter" idx="2"/>
          </p:nvPr>
        </p:nvSpPr>
        <p:spPr bwMode="auto">
          <a:xfrm>
            <a:off x="0" y="8843645"/>
            <a:ext cx="3043343" cy="465455"/>
          </a:xfrm>
          <a:prstGeom prst="rect">
            <a:avLst/>
          </a:prstGeom>
          <a:noFill/>
          <a:ln w="9525">
            <a:noFill/>
            <a:miter lim="800000"/>
            <a:headEnd/>
            <a:tailEnd/>
          </a:ln>
        </p:spPr>
        <p:txBody>
          <a:bodyPr vert="horz" wrap="square" lIns="93324" tIns="46662" rIns="93324" bIns="46662" numCol="1" anchor="b" anchorCtr="0" compatLnSpc="1">
            <a:prstTxWarp prst="textNoShape">
              <a:avLst/>
            </a:prstTxWarp>
          </a:bodyPr>
          <a:lstStyle>
            <a:lvl1pPr>
              <a:defRPr sz="1200"/>
            </a:lvl1pPr>
          </a:lstStyle>
          <a:p>
            <a:pPr>
              <a:defRPr/>
            </a:pPr>
            <a:endParaRPr lang="en-US"/>
          </a:p>
        </p:txBody>
      </p:sp>
      <p:sp>
        <p:nvSpPr>
          <p:cNvPr id="9221" name="Rectangle 5"/>
          <p:cNvSpPr>
            <a:spLocks noGrp="1" noChangeArrowheads="1"/>
          </p:cNvSpPr>
          <p:nvPr>
            <p:ph type="sldNum" sz="quarter" idx="3"/>
          </p:nvPr>
        </p:nvSpPr>
        <p:spPr bwMode="auto">
          <a:xfrm>
            <a:off x="3979757" y="8843645"/>
            <a:ext cx="3043343" cy="465455"/>
          </a:xfrm>
          <a:prstGeom prst="rect">
            <a:avLst/>
          </a:prstGeom>
          <a:noFill/>
          <a:ln w="9525">
            <a:noFill/>
            <a:miter lim="800000"/>
            <a:headEnd/>
            <a:tailEnd/>
          </a:ln>
        </p:spPr>
        <p:txBody>
          <a:bodyPr vert="horz" wrap="square" lIns="93324" tIns="46662" rIns="93324" bIns="46662" numCol="1" anchor="b" anchorCtr="0" compatLnSpc="1">
            <a:prstTxWarp prst="textNoShape">
              <a:avLst/>
            </a:prstTxWarp>
          </a:bodyPr>
          <a:lstStyle>
            <a:lvl1pPr algn="r">
              <a:defRPr sz="1200"/>
            </a:lvl1pPr>
          </a:lstStyle>
          <a:p>
            <a:pPr>
              <a:defRPr/>
            </a:pPr>
            <a:fld id="{C927583C-850F-490C-A064-9130DE2D6513}" type="slidenum">
              <a:rPr lang="en-US"/>
              <a:pPr>
                <a:defRPr/>
              </a:pPr>
              <a:t>‹#›</a:t>
            </a:fld>
            <a:endParaRPr lang="en-US"/>
          </a:p>
        </p:txBody>
      </p:sp>
    </p:spTree>
    <p:extLst>
      <p:ext uri="{BB962C8B-B14F-4D97-AF65-F5344CB8AC3E}">
        <p14:creationId xmlns:p14="http://schemas.microsoft.com/office/powerpoint/2010/main" val="1754310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43343" cy="46545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idx="1"/>
          </p:nvPr>
        </p:nvSpPr>
        <p:spPr bwMode="auto">
          <a:xfrm>
            <a:off x="3979757" y="0"/>
            <a:ext cx="3043343" cy="46545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84275" y="698500"/>
            <a:ext cx="4654550"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36414" y="4421823"/>
            <a:ext cx="5150273" cy="4189095"/>
          </a:xfrm>
          <a:prstGeom prst="rect">
            <a:avLst/>
          </a:prstGeom>
          <a:noFill/>
          <a:ln w="9525">
            <a:noFill/>
            <a:miter lim="800000"/>
            <a:headEnd/>
            <a:tailEnd/>
          </a:ln>
        </p:spPr>
        <p:txBody>
          <a:bodyPr vert="horz" wrap="square" lIns="93324" tIns="46662" rIns="93324" bIns="4666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843645"/>
            <a:ext cx="3043343" cy="465455"/>
          </a:xfrm>
          <a:prstGeom prst="rect">
            <a:avLst/>
          </a:prstGeom>
          <a:noFill/>
          <a:ln w="9525">
            <a:noFill/>
            <a:miter lim="800000"/>
            <a:headEnd/>
            <a:tailEnd/>
          </a:ln>
        </p:spPr>
        <p:txBody>
          <a:bodyPr vert="horz" wrap="square" lIns="93324" tIns="46662" rIns="93324" bIns="46662" numCol="1" anchor="b" anchorCtr="0" compatLnSpc="1">
            <a:prstTxWarp prst="textNoShape">
              <a:avLst/>
            </a:prstTxWarp>
          </a:bodyPr>
          <a:lstStyle>
            <a:lvl1pPr>
              <a:defRPr sz="1200"/>
            </a:lvl1pPr>
          </a:lstStyle>
          <a:p>
            <a:pPr>
              <a:defRPr/>
            </a:pPr>
            <a:endParaRPr lang="en-US"/>
          </a:p>
        </p:txBody>
      </p:sp>
      <p:sp>
        <p:nvSpPr>
          <p:cNvPr id="5127" name="Rectangle 7"/>
          <p:cNvSpPr>
            <a:spLocks noGrp="1" noChangeArrowheads="1"/>
          </p:cNvSpPr>
          <p:nvPr>
            <p:ph type="sldNum" sz="quarter" idx="5"/>
          </p:nvPr>
        </p:nvSpPr>
        <p:spPr bwMode="auto">
          <a:xfrm>
            <a:off x="3979757" y="8843645"/>
            <a:ext cx="3043343" cy="465455"/>
          </a:xfrm>
          <a:prstGeom prst="rect">
            <a:avLst/>
          </a:prstGeom>
          <a:noFill/>
          <a:ln w="9525">
            <a:noFill/>
            <a:miter lim="800000"/>
            <a:headEnd/>
            <a:tailEnd/>
          </a:ln>
        </p:spPr>
        <p:txBody>
          <a:bodyPr vert="horz" wrap="square" lIns="93324" tIns="46662" rIns="93324" bIns="46662" numCol="1" anchor="b" anchorCtr="0" compatLnSpc="1">
            <a:prstTxWarp prst="textNoShape">
              <a:avLst/>
            </a:prstTxWarp>
          </a:bodyPr>
          <a:lstStyle>
            <a:lvl1pPr algn="r">
              <a:defRPr sz="1200"/>
            </a:lvl1pPr>
          </a:lstStyle>
          <a:p>
            <a:pPr>
              <a:defRPr/>
            </a:pPr>
            <a:fld id="{428F8F29-BAFE-423C-8FE4-DE63B7EE9A8F}" type="slidenum">
              <a:rPr lang="en-US"/>
              <a:pPr>
                <a:defRPr/>
              </a:pPr>
              <a:t>‹#›</a:t>
            </a:fld>
            <a:endParaRPr lang="en-US"/>
          </a:p>
        </p:txBody>
      </p:sp>
    </p:spTree>
    <p:extLst>
      <p:ext uri="{BB962C8B-B14F-4D97-AF65-F5344CB8AC3E}">
        <p14:creationId xmlns:p14="http://schemas.microsoft.com/office/powerpoint/2010/main" val="39639165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6A342815-06A7-4EE5-829A-5A07DED874EF}" type="slidenum">
              <a:rPr lang="en-US" altLang="en-US" sz="1200"/>
              <a:pPr/>
              <a:t>1</a:t>
            </a:fld>
            <a:endParaRPr lang="en-US" altLang="en-US" sz="12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10</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51098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11</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66207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12</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13</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63215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14</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4640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15</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64572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16</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388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17</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73131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18</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17324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19</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7326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20</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21</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42228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22</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23</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24</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25</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238E9F08-26E2-4C29-9508-30CDF064DF43}" type="slidenum">
              <a:rPr lang="en-US" altLang="en-US" sz="1200"/>
              <a:pPr/>
              <a:t>26</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27</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28</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29</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30</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31</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32</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33</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34</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62632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35</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36</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37</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490D0F6-1E98-4AF4-A3FF-DF1AFB492F77}" type="slidenum">
              <a:rPr lang="en-US" altLang="en-US" sz="1200"/>
              <a:pPr/>
              <a:t>38</a:t>
            </a:fld>
            <a:endParaRPr lang="en-US" alt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82845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39</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3278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40</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85272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41</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35840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42</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34897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43</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34515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44</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10943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45</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66125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46</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72077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47</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92411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7952" indent="-291519">
              <a:defRPr sz="2400">
                <a:solidFill>
                  <a:schemeClr val="tx1"/>
                </a:solidFill>
                <a:latin typeface="Arial" charset="0"/>
                <a:ea typeface="ＭＳ Ｐゴシック" pitchFamily="1" charset="-128"/>
              </a:defRPr>
            </a:lvl2pPr>
            <a:lvl3pPr marL="1166079" indent="-233216">
              <a:defRPr sz="2400">
                <a:solidFill>
                  <a:schemeClr val="tx1"/>
                </a:solidFill>
                <a:latin typeface="Arial" charset="0"/>
                <a:ea typeface="ＭＳ Ｐゴシック" pitchFamily="1" charset="-128"/>
              </a:defRPr>
            </a:lvl3pPr>
            <a:lvl4pPr marL="1632511" indent="-233216">
              <a:defRPr sz="2400">
                <a:solidFill>
                  <a:schemeClr val="tx1"/>
                </a:solidFill>
                <a:latin typeface="Arial" charset="0"/>
                <a:ea typeface="ＭＳ Ｐゴシック" pitchFamily="1" charset="-128"/>
              </a:defRPr>
            </a:lvl4pPr>
            <a:lvl5pPr marL="2098942" indent="-233216">
              <a:defRPr sz="2400">
                <a:solidFill>
                  <a:schemeClr val="tx1"/>
                </a:solidFill>
                <a:latin typeface="Arial" charset="0"/>
                <a:ea typeface="ＭＳ Ｐゴシック" pitchFamily="1" charset="-128"/>
              </a:defRPr>
            </a:lvl5pPr>
            <a:lvl6pPr marL="2565374" indent="-233216" eaLnBrk="0" fontAlgn="base" hangingPunct="0">
              <a:spcBef>
                <a:spcPct val="0"/>
              </a:spcBef>
              <a:spcAft>
                <a:spcPct val="0"/>
              </a:spcAft>
              <a:defRPr sz="2400">
                <a:solidFill>
                  <a:schemeClr val="tx1"/>
                </a:solidFill>
                <a:latin typeface="Arial" charset="0"/>
                <a:ea typeface="ＭＳ Ｐゴシック" pitchFamily="1" charset="-128"/>
              </a:defRPr>
            </a:lvl6pPr>
            <a:lvl7pPr marL="3031806" indent="-233216" eaLnBrk="0" fontAlgn="base" hangingPunct="0">
              <a:spcBef>
                <a:spcPct val="0"/>
              </a:spcBef>
              <a:spcAft>
                <a:spcPct val="0"/>
              </a:spcAft>
              <a:defRPr sz="2400">
                <a:solidFill>
                  <a:schemeClr val="tx1"/>
                </a:solidFill>
                <a:latin typeface="Arial" charset="0"/>
                <a:ea typeface="ＭＳ Ｐゴシック" pitchFamily="1" charset="-128"/>
              </a:defRPr>
            </a:lvl7pPr>
            <a:lvl8pPr marL="3498237" indent="-233216" eaLnBrk="0" fontAlgn="base" hangingPunct="0">
              <a:spcBef>
                <a:spcPct val="0"/>
              </a:spcBef>
              <a:spcAft>
                <a:spcPct val="0"/>
              </a:spcAft>
              <a:defRPr sz="2400">
                <a:solidFill>
                  <a:schemeClr val="tx1"/>
                </a:solidFill>
                <a:latin typeface="Arial" charset="0"/>
                <a:ea typeface="ＭＳ Ｐゴシック" pitchFamily="1" charset="-128"/>
              </a:defRPr>
            </a:lvl8pPr>
            <a:lvl9pPr marL="3964669" indent="-233216" eaLnBrk="0" fontAlgn="base" hangingPunct="0">
              <a:spcBef>
                <a:spcPct val="0"/>
              </a:spcBef>
              <a:spcAft>
                <a:spcPct val="0"/>
              </a:spcAft>
              <a:defRPr sz="2400">
                <a:solidFill>
                  <a:schemeClr val="tx1"/>
                </a:solidFill>
                <a:latin typeface="Arial" charset="0"/>
                <a:ea typeface="ＭＳ Ｐゴシック" pitchFamily="1" charset="-128"/>
              </a:defRPr>
            </a:lvl9pPr>
          </a:lstStyle>
          <a:p>
            <a:fld id="{EC397E86-3EF1-4DB2-943F-EBEBE9F072C2}" type="slidenum">
              <a:rPr lang="en-US" altLang="en-US" sz="1200"/>
              <a:pPr/>
              <a:t>48</a:t>
            </a:fld>
            <a:endParaRPr lang="en-US" alt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419926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49</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5</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50</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51</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52</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6</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7</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3CFA930E-42C7-4E81-A454-D66449200936}" type="slidenum">
              <a:rPr lang="en-US" altLang="en-US" sz="1200"/>
              <a:pPr/>
              <a:t>8</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58255" indent="-291636">
              <a:defRPr sz="2400">
                <a:solidFill>
                  <a:schemeClr val="tx1"/>
                </a:solidFill>
                <a:latin typeface="Arial" charset="0"/>
                <a:ea typeface="ＭＳ Ｐゴシック" pitchFamily="1" charset="-128"/>
              </a:defRPr>
            </a:lvl2pPr>
            <a:lvl3pPr marL="1166546" indent="-233309">
              <a:defRPr sz="2400">
                <a:solidFill>
                  <a:schemeClr val="tx1"/>
                </a:solidFill>
                <a:latin typeface="Arial" charset="0"/>
                <a:ea typeface="ＭＳ Ｐゴシック" pitchFamily="1" charset="-128"/>
              </a:defRPr>
            </a:lvl3pPr>
            <a:lvl4pPr marL="1633164" indent="-233309">
              <a:defRPr sz="2400">
                <a:solidFill>
                  <a:schemeClr val="tx1"/>
                </a:solidFill>
                <a:latin typeface="Arial" charset="0"/>
                <a:ea typeface="ＭＳ Ｐゴシック" pitchFamily="1" charset="-128"/>
              </a:defRPr>
            </a:lvl4pPr>
            <a:lvl5pPr marL="2099782" indent="-233309">
              <a:defRPr sz="2400">
                <a:solidFill>
                  <a:schemeClr val="tx1"/>
                </a:solidFill>
                <a:latin typeface="Arial" charset="0"/>
                <a:ea typeface="ＭＳ Ｐゴシック" pitchFamily="1" charset="-128"/>
              </a:defRPr>
            </a:lvl5pPr>
            <a:lvl6pPr marL="2566401" indent="-233309" eaLnBrk="0" fontAlgn="base" hangingPunct="0">
              <a:spcBef>
                <a:spcPct val="0"/>
              </a:spcBef>
              <a:spcAft>
                <a:spcPct val="0"/>
              </a:spcAft>
              <a:defRPr sz="2400">
                <a:solidFill>
                  <a:schemeClr val="tx1"/>
                </a:solidFill>
                <a:latin typeface="Arial" charset="0"/>
                <a:ea typeface="ＭＳ Ｐゴシック" pitchFamily="1" charset="-128"/>
              </a:defRPr>
            </a:lvl6pPr>
            <a:lvl7pPr marL="3033019" indent="-233309" eaLnBrk="0" fontAlgn="base" hangingPunct="0">
              <a:spcBef>
                <a:spcPct val="0"/>
              </a:spcBef>
              <a:spcAft>
                <a:spcPct val="0"/>
              </a:spcAft>
              <a:defRPr sz="2400">
                <a:solidFill>
                  <a:schemeClr val="tx1"/>
                </a:solidFill>
                <a:latin typeface="Arial" charset="0"/>
                <a:ea typeface="ＭＳ Ｐゴシック" pitchFamily="1" charset="-128"/>
              </a:defRPr>
            </a:lvl7pPr>
            <a:lvl8pPr marL="3499637" indent="-233309" eaLnBrk="0" fontAlgn="base" hangingPunct="0">
              <a:spcBef>
                <a:spcPct val="0"/>
              </a:spcBef>
              <a:spcAft>
                <a:spcPct val="0"/>
              </a:spcAft>
              <a:defRPr sz="2400">
                <a:solidFill>
                  <a:schemeClr val="tx1"/>
                </a:solidFill>
                <a:latin typeface="Arial" charset="0"/>
                <a:ea typeface="ＭＳ Ｐゴシック" pitchFamily="1" charset="-128"/>
              </a:defRPr>
            </a:lvl8pPr>
            <a:lvl9pPr marL="3966256" indent="-233309" eaLnBrk="0" fontAlgn="base" hangingPunct="0">
              <a:spcBef>
                <a:spcPct val="0"/>
              </a:spcBef>
              <a:spcAft>
                <a:spcPct val="0"/>
              </a:spcAft>
              <a:defRPr sz="2400">
                <a:solidFill>
                  <a:schemeClr val="tx1"/>
                </a:solidFill>
                <a:latin typeface="Arial" charset="0"/>
                <a:ea typeface="ＭＳ Ｐゴシック" pitchFamily="1" charset="-128"/>
              </a:defRPr>
            </a:lvl9pPr>
          </a:lstStyle>
          <a:p>
            <a:fld id="{D089E3CF-67A8-4E68-BFF4-FD429B8063D1}" type="slidenum">
              <a:rPr lang="en-US" altLang="en-US" sz="1200"/>
              <a:pPr/>
              <a:t>9</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8"/>
          <p:cNvSpPr>
            <a:spLocks noChangeArrowheads="1"/>
          </p:cNvSpPr>
          <p:nvPr userDrawn="1"/>
        </p:nvSpPr>
        <p:spPr bwMode="auto">
          <a:xfrm flipV="1">
            <a:off x="0" y="1606550"/>
            <a:ext cx="9144000" cy="2965450"/>
          </a:xfrm>
          <a:prstGeom prst="rect">
            <a:avLst/>
          </a:prstGeom>
          <a:solidFill>
            <a:srgbClr val="FFBAB3">
              <a:alpha val="24706"/>
            </a:srgbClr>
          </a:solidFill>
          <a:ln>
            <a:noFill/>
          </a:ln>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endParaRPr lang="en-US" altLang="en-US"/>
          </a:p>
        </p:txBody>
      </p:sp>
      <p:grpSp>
        <p:nvGrpSpPr>
          <p:cNvPr id="3" name="Group 30"/>
          <p:cNvGrpSpPr>
            <a:grpSpLocks/>
          </p:cNvGrpSpPr>
          <p:nvPr/>
        </p:nvGrpSpPr>
        <p:grpSpPr bwMode="auto">
          <a:xfrm>
            <a:off x="0" y="669925"/>
            <a:ext cx="9144000" cy="952500"/>
            <a:chOff x="248" y="648"/>
            <a:chExt cx="5304" cy="600"/>
          </a:xfrm>
        </p:grpSpPr>
        <p:sp>
          <p:nvSpPr>
            <p:cNvPr id="4" name="Rectangle 13"/>
            <p:cNvSpPr>
              <a:spLocks noChangeArrowheads="1"/>
            </p:cNvSpPr>
            <p:nvPr userDrawn="1"/>
          </p:nvSpPr>
          <p:spPr bwMode="auto">
            <a:xfrm>
              <a:off x="248" y="648"/>
              <a:ext cx="5304" cy="300"/>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5" name="Rectangle 14"/>
            <p:cNvSpPr>
              <a:spLocks noChangeArrowheads="1"/>
            </p:cNvSpPr>
            <p:nvPr userDrawn="1"/>
          </p:nvSpPr>
          <p:spPr bwMode="auto">
            <a:xfrm>
              <a:off x="248" y="948"/>
              <a:ext cx="5304" cy="30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endParaRPr lang="en-US" altLang="en-US"/>
            </a:p>
          </p:txBody>
        </p:sp>
      </p:grpSp>
      <p:grpSp>
        <p:nvGrpSpPr>
          <p:cNvPr id="6" name="Group 54"/>
          <p:cNvGrpSpPr>
            <a:grpSpLocks/>
          </p:cNvGrpSpPr>
          <p:nvPr userDrawn="1"/>
        </p:nvGrpSpPr>
        <p:grpSpPr bwMode="auto">
          <a:xfrm>
            <a:off x="1066800" y="0"/>
            <a:ext cx="901700" cy="6858000"/>
            <a:chOff x="672" y="238"/>
            <a:chExt cx="568" cy="3811"/>
          </a:xfrm>
        </p:grpSpPr>
        <p:sp>
          <p:nvSpPr>
            <p:cNvPr id="7" name="Rectangle 15"/>
            <p:cNvSpPr>
              <a:spLocks noChangeArrowheads="1"/>
            </p:cNvSpPr>
            <p:nvPr/>
          </p:nvSpPr>
          <p:spPr bwMode="auto">
            <a:xfrm rot="5400000">
              <a:off x="-808" y="2002"/>
              <a:ext cx="3811" cy="284"/>
            </a:xfrm>
            <a:prstGeom prst="rect">
              <a:avLst/>
            </a:prstGeom>
            <a:solidFill>
              <a:srgbClr val="9D8D85">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solidFill>
                  <a:srgbClr val="9D8D85"/>
                </a:solidFill>
                <a:ea typeface="ヒラギノ角ゴ Pro W3" pitchFamily="1" charset="-128"/>
              </a:endParaRPr>
            </a:p>
          </p:txBody>
        </p:sp>
        <p:sp>
          <p:nvSpPr>
            <p:cNvPr id="8" name="Rectangle 16"/>
            <p:cNvSpPr>
              <a:spLocks noChangeArrowheads="1"/>
            </p:cNvSpPr>
            <p:nvPr/>
          </p:nvSpPr>
          <p:spPr bwMode="auto">
            <a:xfrm rot="5400000">
              <a:off x="-1089" y="1999"/>
              <a:ext cx="3805" cy="283"/>
            </a:xfrm>
            <a:prstGeom prst="rect">
              <a:avLst/>
            </a:prstGeom>
            <a:solidFill>
              <a:srgbClr val="938F8F">
                <a:alpha val="1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p>
          </p:txBody>
        </p:sp>
      </p:grpSp>
      <p:sp>
        <p:nvSpPr>
          <p:cNvPr id="9" name="Rectangle 17"/>
          <p:cNvSpPr>
            <a:spLocks noChangeArrowheads="1"/>
          </p:cNvSpPr>
          <p:nvPr/>
        </p:nvSpPr>
        <p:spPr bwMode="auto">
          <a:xfrm rot="5400000">
            <a:off x="1504950" y="681038"/>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 name="Rectangle 19"/>
          <p:cNvSpPr>
            <a:spLocks noChangeArrowheads="1"/>
          </p:cNvSpPr>
          <p:nvPr/>
        </p:nvSpPr>
        <p:spPr bwMode="auto">
          <a:xfrm rot="5400000">
            <a:off x="1054100" y="681038"/>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1" name="Rectangle 22"/>
          <p:cNvSpPr>
            <a:spLocks noChangeArrowheads="1"/>
          </p:cNvSpPr>
          <p:nvPr/>
        </p:nvSpPr>
        <p:spPr bwMode="auto">
          <a:xfrm rot="5400000">
            <a:off x="1504950" y="1158875"/>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2" name="Rectangle 23"/>
          <p:cNvSpPr>
            <a:spLocks noChangeArrowheads="1"/>
          </p:cNvSpPr>
          <p:nvPr/>
        </p:nvSpPr>
        <p:spPr bwMode="auto">
          <a:xfrm rot="5400000">
            <a:off x="1054100" y="1158875"/>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91200" y="5638991"/>
            <a:ext cx="3048000" cy="652272"/>
          </a:xfrm>
          <a:prstGeom prst="rect">
            <a:avLst/>
          </a:prstGeom>
        </p:spPr>
      </p:pic>
    </p:spTree>
    <p:extLst>
      <p:ext uri="{BB962C8B-B14F-4D97-AF65-F5344CB8AC3E}">
        <p14:creationId xmlns:p14="http://schemas.microsoft.com/office/powerpoint/2010/main" val="5688919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7"/>
          <p:cNvSpPr>
            <a:spLocks noGrp="1" noChangeArrowheads="1"/>
          </p:cNvSpPr>
          <p:nvPr>
            <p:ph type="sldNum" sz="quarter" idx="10"/>
          </p:nvPr>
        </p:nvSpPr>
        <p:spPr>
          <a:ln/>
        </p:spPr>
        <p:txBody>
          <a:bodyPr/>
          <a:lstStyle>
            <a:lvl1pPr>
              <a:defRPr/>
            </a:lvl1pPr>
          </a:lstStyle>
          <a:p>
            <a:pPr>
              <a:defRPr/>
            </a:pPr>
            <a:fld id="{F16EB26A-6972-41D6-9AD4-AD340A2CBBB9}" type="slidenum">
              <a:rPr lang="en-US"/>
              <a:pPr>
                <a:defRPr/>
              </a:pPr>
              <a:t>‹#›</a:t>
            </a:fld>
            <a:endParaRPr lang="en-US" sz="1400"/>
          </a:p>
        </p:txBody>
      </p:sp>
    </p:spTree>
    <p:extLst>
      <p:ext uri="{BB962C8B-B14F-4D97-AF65-F5344CB8AC3E}">
        <p14:creationId xmlns:p14="http://schemas.microsoft.com/office/powerpoint/2010/main" val="99953397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67550" y="0"/>
            <a:ext cx="2076450" cy="4495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0"/>
            <a:ext cx="6076950" cy="4495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7"/>
          <p:cNvSpPr>
            <a:spLocks noGrp="1" noChangeArrowheads="1"/>
          </p:cNvSpPr>
          <p:nvPr>
            <p:ph type="sldNum" sz="quarter" idx="10"/>
          </p:nvPr>
        </p:nvSpPr>
        <p:spPr>
          <a:ln/>
        </p:spPr>
        <p:txBody>
          <a:bodyPr/>
          <a:lstStyle>
            <a:lvl1pPr>
              <a:defRPr/>
            </a:lvl1pPr>
          </a:lstStyle>
          <a:p>
            <a:pPr>
              <a:defRPr/>
            </a:pPr>
            <a:fld id="{14ADBA6A-05C6-4E96-8E1E-3BDE57DF0C94}" type="slidenum">
              <a:rPr lang="en-US"/>
              <a:pPr>
                <a:defRPr/>
              </a:pPr>
              <a:t>‹#›</a:t>
            </a:fld>
            <a:endParaRPr lang="en-US" sz="1400"/>
          </a:p>
        </p:txBody>
      </p:sp>
    </p:spTree>
    <p:extLst>
      <p:ext uri="{BB962C8B-B14F-4D97-AF65-F5344CB8AC3E}">
        <p14:creationId xmlns:p14="http://schemas.microsoft.com/office/powerpoint/2010/main" val="1570120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7"/>
          <p:cNvSpPr>
            <a:spLocks noGrp="1" noChangeArrowheads="1"/>
          </p:cNvSpPr>
          <p:nvPr>
            <p:ph type="sldNum" sz="quarter" idx="10"/>
          </p:nvPr>
        </p:nvSpPr>
        <p:spPr>
          <a:ln/>
        </p:spPr>
        <p:txBody>
          <a:bodyPr/>
          <a:lstStyle>
            <a:lvl1pPr>
              <a:defRPr baseline="0">
                <a:solidFill>
                  <a:srgbClr val="A51A17"/>
                </a:solidFill>
              </a:defRPr>
            </a:lvl1pPr>
          </a:lstStyle>
          <a:p>
            <a:pPr>
              <a:defRPr/>
            </a:pPr>
            <a:fld id="{36109281-D1F2-4DBC-AFD8-E434C5B97191}" type="slidenum">
              <a:rPr lang="en-US" smtClean="0"/>
              <a:pPr>
                <a:defRPr/>
              </a:pPr>
              <a:t>‹#›</a:t>
            </a:fld>
            <a:endParaRPr lang="en-US" sz="1400" dirty="0"/>
          </a:p>
        </p:txBody>
      </p:sp>
    </p:spTree>
    <p:extLst>
      <p:ext uri="{BB962C8B-B14F-4D97-AF65-F5344CB8AC3E}">
        <p14:creationId xmlns:p14="http://schemas.microsoft.com/office/powerpoint/2010/main" val="22119373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7"/>
          <p:cNvSpPr>
            <a:spLocks noGrp="1" noChangeArrowheads="1"/>
          </p:cNvSpPr>
          <p:nvPr>
            <p:ph type="sldNum" sz="quarter" idx="10"/>
          </p:nvPr>
        </p:nvSpPr>
        <p:spPr>
          <a:ln/>
        </p:spPr>
        <p:txBody>
          <a:bodyPr/>
          <a:lstStyle>
            <a:lvl1pPr>
              <a:defRPr/>
            </a:lvl1pPr>
          </a:lstStyle>
          <a:p>
            <a:pPr>
              <a:defRPr/>
            </a:pPr>
            <a:fld id="{01D1A30C-9D37-4C7B-ACB8-0F89742B396D}" type="slidenum">
              <a:rPr lang="en-US"/>
              <a:pPr>
                <a:defRPr/>
              </a:pPr>
              <a:t>‹#›</a:t>
            </a:fld>
            <a:endParaRPr lang="en-US" sz="1400"/>
          </a:p>
        </p:txBody>
      </p:sp>
    </p:spTree>
    <p:extLst>
      <p:ext uri="{BB962C8B-B14F-4D97-AF65-F5344CB8AC3E}">
        <p14:creationId xmlns:p14="http://schemas.microsoft.com/office/powerpoint/2010/main" val="19034877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143000"/>
            <a:ext cx="40767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67300" y="1143000"/>
            <a:ext cx="40767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7"/>
          <p:cNvSpPr>
            <a:spLocks noGrp="1" noChangeArrowheads="1"/>
          </p:cNvSpPr>
          <p:nvPr>
            <p:ph type="sldNum" sz="quarter" idx="10"/>
          </p:nvPr>
        </p:nvSpPr>
        <p:spPr>
          <a:ln/>
        </p:spPr>
        <p:txBody>
          <a:bodyPr/>
          <a:lstStyle>
            <a:lvl1pPr>
              <a:defRPr/>
            </a:lvl1pPr>
          </a:lstStyle>
          <a:p>
            <a:pPr>
              <a:defRPr/>
            </a:pPr>
            <a:fld id="{DE226CA3-BE71-4C38-BE50-AE24046D66AE}" type="slidenum">
              <a:rPr lang="en-US"/>
              <a:pPr>
                <a:defRPr/>
              </a:pPr>
              <a:t>‹#›</a:t>
            </a:fld>
            <a:endParaRPr lang="en-US" sz="1400"/>
          </a:p>
        </p:txBody>
      </p:sp>
    </p:spTree>
    <p:extLst>
      <p:ext uri="{BB962C8B-B14F-4D97-AF65-F5344CB8AC3E}">
        <p14:creationId xmlns:p14="http://schemas.microsoft.com/office/powerpoint/2010/main" val="201198920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7"/>
          <p:cNvSpPr>
            <a:spLocks noGrp="1" noChangeArrowheads="1"/>
          </p:cNvSpPr>
          <p:nvPr>
            <p:ph type="sldNum" sz="quarter" idx="10"/>
          </p:nvPr>
        </p:nvSpPr>
        <p:spPr>
          <a:ln/>
        </p:spPr>
        <p:txBody>
          <a:bodyPr/>
          <a:lstStyle>
            <a:lvl1pPr>
              <a:defRPr/>
            </a:lvl1pPr>
          </a:lstStyle>
          <a:p>
            <a:pPr>
              <a:defRPr/>
            </a:pPr>
            <a:fld id="{FBF8B41C-9440-4D6E-99B7-4E7AF97A85D3}" type="slidenum">
              <a:rPr lang="en-US"/>
              <a:pPr>
                <a:defRPr/>
              </a:pPr>
              <a:t>‹#›</a:t>
            </a:fld>
            <a:endParaRPr lang="en-US" sz="1400"/>
          </a:p>
        </p:txBody>
      </p:sp>
    </p:spTree>
    <p:extLst>
      <p:ext uri="{BB962C8B-B14F-4D97-AF65-F5344CB8AC3E}">
        <p14:creationId xmlns:p14="http://schemas.microsoft.com/office/powerpoint/2010/main" val="17647332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7"/>
          <p:cNvSpPr>
            <a:spLocks noGrp="1" noChangeArrowheads="1"/>
          </p:cNvSpPr>
          <p:nvPr>
            <p:ph type="sldNum" sz="quarter" idx="10"/>
          </p:nvPr>
        </p:nvSpPr>
        <p:spPr>
          <a:ln/>
        </p:spPr>
        <p:txBody>
          <a:bodyPr/>
          <a:lstStyle>
            <a:lvl1pPr>
              <a:defRPr/>
            </a:lvl1pPr>
          </a:lstStyle>
          <a:p>
            <a:pPr>
              <a:defRPr/>
            </a:pPr>
            <a:fld id="{4331D694-BAD3-455C-8F0E-91E77E050509}" type="slidenum">
              <a:rPr lang="en-US"/>
              <a:pPr>
                <a:defRPr/>
              </a:pPr>
              <a:t>‹#›</a:t>
            </a:fld>
            <a:endParaRPr lang="en-US" sz="1400"/>
          </a:p>
        </p:txBody>
      </p:sp>
    </p:spTree>
    <p:extLst>
      <p:ext uri="{BB962C8B-B14F-4D97-AF65-F5344CB8AC3E}">
        <p14:creationId xmlns:p14="http://schemas.microsoft.com/office/powerpoint/2010/main" val="28915697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7"/>
          <p:cNvSpPr>
            <a:spLocks noGrp="1" noChangeArrowheads="1"/>
          </p:cNvSpPr>
          <p:nvPr>
            <p:ph type="sldNum" sz="quarter" idx="10"/>
          </p:nvPr>
        </p:nvSpPr>
        <p:spPr>
          <a:ln/>
        </p:spPr>
        <p:txBody>
          <a:bodyPr/>
          <a:lstStyle>
            <a:lvl1pPr>
              <a:defRPr/>
            </a:lvl1pPr>
          </a:lstStyle>
          <a:p>
            <a:pPr>
              <a:defRPr/>
            </a:pPr>
            <a:fld id="{9EA3D249-BA46-4EA5-AB6F-5D67C9417617}" type="slidenum">
              <a:rPr lang="en-US"/>
              <a:pPr>
                <a:defRPr/>
              </a:pPr>
              <a:t>‹#›</a:t>
            </a:fld>
            <a:endParaRPr lang="en-US" sz="1400"/>
          </a:p>
        </p:txBody>
      </p:sp>
    </p:spTree>
    <p:extLst>
      <p:ext uri="{BB962C8B-B14F-4D97-AF65-F5344CB8AC3E}">
        <p14:creationId xmlns:p14="http://schemas.microsoft.com/office/powerpoint/2010/main" val="2277326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7"/>
          <p:cNvSpPr>
            <a:spLocks noGrp="1" noChangeArrowheads="1"/>
          </p:cNvSpPr>
          <p:nvPr>
            <p:ph type="sldNum" sz="quarter" idx="10"/>
          </p:nvPr>
        </p:nvSpPr>
        <p:spPr>
          <a:ln/>
        </p:spPr>
        <p:txBody>
          <a:bodyPr/>
          <a:lstStyle>
            <a:lvl1pPr>
              <a:defRPr/>
            </a:lvl1pPr>
          </a:lstStyle>
          <a:p>
            <a:pPr>
              <a:defRPr/>
            </a:pPr>
            <a:fld id="{DC6EE52B-91C9-4EE6-9D63-383479F5BF86}" type="slidenum">
              <a:rPr lang="en-US"/>
              <a:pPr>
                <a:defRPr/>
              </a:pPr>
              <a:t>‹#›</a:t>
            </a:fld>
            <a:endParaRPr lang="en-US" sz="1400"/>
          </a:p>
        </p:txBody>
      </p:sp>
    </p:spTree>
    <p:extLst>
      <p:ext uri="{BB962C8B-B14F-4D97-AF65-F5344CB8AC3E}">
        <p14:creationId xmlns:p14="http://schemas.microsoft.com/office/powerpoint/2010/main" val="38206093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7"/>
          <p:cNvSpPr>
            <a:spLocks noGrp="1" noChangeArrowheads="1"/>
          </p:cNvSpPr>
          <p:nvPr>
            <p:ph type="sldNum" sz="quarter" idx="10"/>
          </p:nvPr>
        </p:nvSpPr>
        <p:spPr>
          <a:ln/>
        </p:spPr>
        <p:txBody>
          <a:bodyPr/>
          <a:lstStyle>
            <a:lvl1pPr>
              <a:defRPr/>
            </a:lvl1pPr>
          </a:lstStyle>
          <a:p>
            <a:pPr>
              <a:defRPr/>
            </a:pPr>
            <a:fld id="{088A144B-B30F-4C2F-B71E-09FBEF06C584}" type="slidenum">
              <a:rPr lang="en-US"/>
              <a:pPr>
                <a:defRPr/>
              </a:pPr>
              <a:t>‹#›</a:t>
            </a:fld>
            <a:endParaRPr lang="en-US" sz="1400"/>
          </a:p>
        </p:txBody>
      </p:sp>
    </p:spTree>
    <p:extLst>
      <p:ext uri="{BB962C8B-B14F-4D97-AF65-F5344CB8AC3E}">
        <p14:creationId xmlns:p14="http://schemas.microsoft.com/office/powerpoint/2010/main" val="40013188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876300" y="838200"/>
            <a:ext cx="7391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8"/>
          <p:cNvSpPr>
            <a:spLocks noGrp="1" noChangeArrowheads="1"/>
          </p:cNvSpPr>
          <p:nvPr>
            <p:ph type="body" idx="1"/>
          </p:nvPr>
        </p:nvSpPr>
        <p:spPr bwMode="auto">
          <a:xfrm>
            <a:off x="838200" y="1447800"/>
            <a:ext cx="8305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61" name="Rectangle 37"/>
          <p:cNvSpPr>
            <a:spLocks noGrp="1" noChangeArrowheads="1"/>
          </p:cNvSpPr>
          <p:nvPr>
            <p:ph type="sldNum" sz="quarter" idx="4"/>
          </p:nvPr>
        </p:nvSpPr>
        <p:spPr bwMode="auto">
          <a:xfrm>
            <a:off x="533400" y="6534150"/>
            <a:ext cx="3683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900">
                <a:solidFill>
                  <a:srgbClr val="A51A17"/>
                </a:solidFill>
              </a:defRPr>
            </a:lvl1pPr>
          </a:lstStyle>
          <a:p>
            <a:pPr>
              <a:defRPr/>
            </a:pPr>
            <a:fld id="{FA302AA0-3854-497D-9F40-D80CC7B722CF}" type="slidenum">
              <a:rPr lang="en-US" smtClean="0"/>
              <a:pPr>
                <a:defRPr/>
              </a:pPr>
              <a:t>‹#›</a:t>
            </a:fld>
            <a:endParaRPr lang="en-US" sz="1400" dirty="0"/>
          </a:p>
        </p:txBody>
      </p:sp>
      <p:sp>
        <p:nvSpPr>
          <p:cNvPr id="1029" name="Rectangle 47"/>
          <p:cNvSpPr>
            <a:spLocks noChangeArrowheads="1"/>
          </p:cNvSpPr>
          <p:nvPr userDrawn="1"/>
        </p:nvSpPr>
        <p:spPr bwMode="auto">
          <a:xfrm>
            <a:off x="0" y="0"/>
            <a:ext cx="9144000" cy="476250"/>
          </a:xfrm>
          <a:prstGeom prst="rect">
            <a:avLst/>
          </a:prstGeom>
          <a:solidFill>
            <a:schemeClr val="bg1">
              <a:lumMod val="65000"/>
            </a:schemeClr>
          </a:solidFill>
          <a:ln>
            <a:noFill/>
          </a:ln>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0" name="Rectangle 48"/>
          <p:cNvSpPr>
            <a:spLocks noChangeArrowheads="1"/>
          </p:cNvSpPr>
          <p:nvPr userDrawn="1"/>
        </p:nvSpPr>
        <p:spPr bwMode="auto">
          <a:xfrm>
            <a:off x="0" y="476250"/>
            <a:ext cx="9144000" cy="476250"/>
          </a:xfrm>
          <a:prstGeom prst="rect">
            <a:avLst/>
          </a:prstGeom>
          <a:solidFill>
            <a:srgbClr val="A51A17"/>
          </a:solidFill>
          <a:ln>
            <a:noFill/>
          </a:ln>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endParaRPr lang="en-US" altLang="en-US"/>
          </a:p>
        </p:txBody>
      </p:sp>
      <p:grpSp>
        <p:nvGrpSpPr>
          <p:cNvPr id="1031" name="Group 49"/>
          <p:cNvGrpSpPr>
            <a:grpSpLocks/>
          </p:cNvGrpSpPr>
          <p:nvPr userDrawn="1"/>
        </p:nvGrpSpPr>
        <p:grpSpPr bwMode="auto">
          <a:xfrm>
            <a:off x="0" y="0"/>
            <a:ext cx="901700" cy="6858000"/>
            <a:chOff x="672" y="238"/>
            <a:chExt cx="568" cy="3811"/>
          </a:xfrm>
        </p:grpSpPr>
        <p:sp>
          <p:nvSpPr>
            <p:cNvPr id="1037" name="Rectangle 50"/>
            <p:cNvSpPr>
              <a:spLocks noChangeArrowheads="1"/>
            </p:cNvSpPr>
            <p:nvPr/>
          </p:nvSpPr>
          <p:spPr bwMode="auto">
            <a:xfrm rot="5400000">
              <a:off x="-808" y="2002"/>
              <a:ext cx="3811" cy="284"/>
            </a:xfrm>
            <a:prstGeom prst="rect">
              <a:avLst/>
            </a:prstGeom>
            <a:solidFill>
              <a:srgbClr val="A08284">
                <a:alpha val="2470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8" name="Rectangle 51"/>
            <p:cNvSpPr>
              <a:spLocks noChangeArrowheads="1"/>
            </p:cNvSpPr>
            <p:nvPr/>
          </p:nvSpPr>
          <p:spPr bwMode="auto">
            <a:xfrm rot="5400000">
              <a:off x="-1089" y="1999"/>
              <a:ext cx="3805" cy="283"/>
            </a:xfrm>
            <a:prstGeom prst="rect">
              <a:avLst/>
            </a:prstGeom>
            <a:solidFill>
              <a:srgbClr val="938F8F">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p>
          </p:txBody>
        </p:sp>
      </p:grpSp>
      <p:sp>
        <p:nvSpPr>
          <p:cNvPr id="1032" name="Rectangle 52"/>
          <p:cNvSpPr>
            <a:spLocks noChangeArrowheads="1"/>
          </p:cNvSpPr>
          <p:nvPr userDrawn="1"/>
        </p:nvSpPr>
        <p:spPr bwMode="auto">
          <a:xfrm rot="5400000">
            <a:off x="438150" y="12700"/>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3" name="Rectangle 53"/>
          <p:cNvSpPr>
            <a:spLocks noChangeArrowheads="1"/>
          </p:cNvSpPr>
          <p:nvPr userDrawn="1"/>
        </p:nvSpPr>
        <p:spPr bwMode="auto">
          <a:xfrm rot="5400000">
            <a:off x="-12700" y="12700"/>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4" name="Rectangle 54"/>
          <p:cNvSpPr>
            <a:spLocks noChangeArrowheads="1"/>
          </p:cNvSpPr>
          <p:nvPr userDrawn="1"/>
        </p:nvSpPr>
        <p:spPr bwMode="auto">
          <a:xfrm rot="5400000">
            <a:off x="438150" y="490538"/>
            <a:ext cx="476250" cy="450850"/>
          </a:xfrm>
          <a:prstGeom prst="rect">
            <a:avLst/>
          </a:prstGeom>
          <a:solidFill>
            <a:schemeClr val="bg1">
              <a:alpha val="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sp>
        <p:nvSpPr>
          <p:cNvPr id="1035" name="Rectangle 55"/>
          <p:cNvSpPr>
            <a:spLocks noChangeArrowheads="1"/>
          </p:cNvSpPr>
          <p:nvPr userDrawn="1"/>
        </p:nvSpPr>
        <p:spPr bwMode="auto">
          <a:xfrm rot="5400000">
            <a:off x="-12700" y="490538"/>
            <a:ext cx="476250" cy="450850"/>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lgn="ctr"/>
            <a:endParaRPr lang="en-US" altLang="en-US">
              <a:ea typeface="ヒラギノ角ゴ Pro W3" pitchFamily="1" charset="-128"/>
            </a:endParaRPr>
          </a:p>
        </p:txBody>
      </p:sp>
      <p:pic>
        <p:nvPicPr>
          <p:cNvPr id="2"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743700" y="6214516"/>
            <a:ext cx="2057400" cy="440284"/>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a:solidFill>
            <a:srgbClr val="9D8D85"/>
          </a:solidFill>
          <a:latin typeface="+mj-lt"/>
          <a:ea typeface="+mj-ea"/>
          <a:cs typeface="+mj-cs"/>
        </a:defRPr>
      </a:lvl1pPr>
      <a:lvl2pPr algn="l" rtl="0" eaLnBrk="0" fontAlgn="base" hangingPunct="0">
        <a:spcBef>
          <a:spcPct val="0"/>
        </a:spcBef>
        <a:spcAft>
          <a:spcPct val="0"/>
        </a:spcAft>
        <a:defRPr sz="3200">
          <a:solidFill>
            <a:srgbClr val="9D8D85"/>
          </a:solidFill>
          <a:latin typeface="Arial" charset="0"/>
          <a:ea typeface="ＭＳ Ｐゴシック" pitchFamily="1" charset="-128"/>
        </a:defRPr>
      </a:lvl2pPr>
      <a:lvl3pPr algn="l" rtl="0" eaLnBrk="0" fontAlgn="base" hangingPunct="0">
        <a:spcBef>
          <a:spcPct val="0"/>
        </a:spcBef>
        <a:spcAft>
          <a:spcPct val="0"/>
        </a:spcAft>
        <a:defRPr sz="3200">
          <a:solidFill>
            <a:srgbClr val="9D8D85"/>
          </a:solidFill>
          <a:latin typeface="Arial" charset="0"/>
          <a:ea typeface="ＭＳ Ｐゴシック" pitchFamily="1" charset="-128"/>
        </a:defRPr>
      </a:lvl3pPr>
      <a:lvl4pPr algn="l" rtl="0" eaLnBrk="0" fontAlgn="base" hangingPunct="0">
        <a:spcBef>
          <a:spcPct val="0"/>
        </a:spcBef>
        <a:spcAft>
          <a:spcPct val="0"/>
        </a:spcAft>
        <a:defRPr sz="3200">
          <a:solidFill>
            <a:srgbClr val="9D8D85"/>
          </a:solidFill>
          <a:latin typeface="Arial" charset="0"/>
          <a:ea typeface="ＭＳ Ｐゴシック" pitchFamily="1" charset="-128"/>
        </a:defRPr>
      </a:lvl4pPr>
      <a:lvl5pPr algn="l" rtl="0" eaLnBrk="0" fontAlgn="base" hangingPunct="0">
        <a:spcBef>
          <a:spcPct val="0"/>
        </a:spcBef>
        <a:spcAft>
          <a:spcPct val="0"/>
        </a:spcAft>
        <a:defRPr sz="3200">
          <a:solidFill>
            <a:srgbClr val="9D8D85"/>
          </a:solidFill>
          <a:latin typeface="Arial" charset="0"/>
          <a:ea typeface="ＭＳ Ｐゴシック" pitchFamily="1" charset="-128"/>
        </a:defRPr>
      </a:lvl5pPr>
      <a:lvl6pPr marL="457200" algn="l" rtl="0" fontAlgn="base">
        <a:spcBef>
          <a:spcPct val="0"/>
        </a:spcBef>
        <a:spcAft>
          <a:spcPct val="0"/>
        </a:spcAft>
        <a:defRPr sz="3200">
          <a:solidFill>
            <a:srgbClr val="9D8D85"/>
          </a:solidFill>
          <a:latin typeface="Arial" charset="0"/>
          <a:ea typeface="ＭＳ Ｐゴシック" pitchFamily="1" charset="-128"/>
        </a:defRPr>
      </a:lvl6pPr>
      <a:lvl7pPr marL="914400" algn="l" rtl="0" fontAlgn="base">
        <a:spcBef>
          <a:spcPct val="0"/>
        </a:spcBef>
        <a:spcAft>
          <a:spcPct val="0"/>
        </a:spcAft>
        <a:defRPr sz="3200">
          <a:solidFill>
            <a:srgbClr val="9D8D85"/>
          </a:solidFill>
          <a:latin typeface="Arial" charset="0"/>
          <a:ea typeface="ＭＳ Ｐゴシック" pitchFamily="1" charset="-128"/>
        </a:defRPr>
      </a:lvl7pPr>
      <a:lvl8pPr marL="1371600" algn="l" rtl="0" fontAlgn="base">
        <a:spcBef>
          <a:spcPct val="0"/>
        </a:spcBef>
        <a:spcAft>
          <a:spcPct val="0"/>
        </a:spcAft>
        <a:defRPr sz="3200">
          <a:solidFill>
            <a:srgbClr val="9D8D85"/>
          </a:solidFill>
          <a:latin typeface="Arial" charset="0"/>
          <a:ea typeface="ＭＳ Ｐゴシック" pitchFamily="1" charset="-128"/>
        </a:defRPr>
      </a:lvl8pPr>
      <a:lvl9pPr marL="1828800" algn="l" rtl="0" fontAlgn="base">
        <a:spcBef>
          <a:spcPct val="0"/>
        </a:spcBef>
        <a:spcAft>
          <a:spcPct val="0"/>
        </a:spcAft>
        <a:defRPr sz="3200">
          <a:solidFill>
            <a:srgbClr val="9D8D85"/>
          </a:solidFill>
          <a:latin typeface="Arial" charset="0"/>
          <a:ea typeface="ＭＳ Ｐゴシック" pitchFamily="1" charset="-128"/>
        </a:defRPr>
      </a:lvl9pPr>
    </p:titleStyle>
    <p:bodyStyle>
      <a:lvl1pPr marL="228600" indent="-228600" algn="l" rtl="0" eaLnBrk="0" fontAlgn="base" hangingPunct="0">
        <a:spcBef>
          <a:spcPct val="20000"/>
        </a:spcBef>
        <a:spcAft>
          <a:spcPct val="0"/>
        </a:spcAft>
        <a:buChar char="•"/>
        <a:defRPr sz="3200" baseline="0">
          <a:solidFill>
            <a:schemeClr val="tx1"/>
          </a:solidFill>
          <a:latin typeface="+mn-lt"/>
          <a:ea typeface="+mn-ea"/>
          <a:cs typeface="+mn-cs"/>
        </a:defRPr>
      </a:lvl1pPr>
      <a:lvl2pPr marL="635000" indent="-177800" algn="l" rtl="0" eaLnBrk="0" fontAlgn="base" hangingPunct="0">
        <a:spcBef>
          <a:spcPct val="20000"/>
        </a:spcBef>
        <a:spcAft>
          <a:spcPct val="0"/>
        </a:spcAft>
        <a:buChar char="•"/>
        <a:defRPr sz="2800" baseline="0">
          <a:solidFill>
            <a:schemeClr val="tx1"/>
          </a:solidFill>
          <a:latin typeface="+mn-lt"/>
          <a:ea typeface="+mn-ea"/>
        </a:defRPr>
      </a:lvl2pPr>
      <a:lvl3pPr marL="1092200" indent="-177800" algn="l" rtl="0" eaLnBrk="0" fontAlgn="base" hangingPunct="0">
        <a:spcBef>
          <a:spcPct val="20000"/>
        </a:spcBef>
        <a:spcAft>
          <a:spcPct val="0"/>
        </a:spcAft>
        <a:buChar char="•"/>
        <a:defRPr sz="2400" baseline="0">
          <a:solidFill>
            <a:schemeClr val="tx1"/>
          </a:solidFill>
          <a:latin typeface="+mn-lt"/>
          <a:ea typeface="+mn-ea"/>
        </a:defRPr>
      </a:lvl3pPr>
      <a:lvl4pPr marL="1549400" indent="-177800" algn="l" rtl="0" eaLnBrk="0" fontAlgn="base" hangingPunct="0">
        <a:spcBef>
          <a:spcPct val="20000"/>
        </a:spcBef>
        <a:spcAft>
          <a:spcPct val="0"/>
        </a:spcAft>
        <a:buChar char="•"/>
        <a:defRPr sz="2000" baseline="0">
          <a:solidFill>
            <a:schemeClr val="tx1"/>
          </a:solidFill>
          <a:latin typeface="+mn-lt"/>
          <a:ea typeface="+mn-ea"/>
        </a:defRPr>
      </a:lvl4pPr>
      <a:lvl5pPr marL="2006600" indent="-177800" algn="l" rtl="0" eaLnBrk="0" fontAlgn="base" hangingPunct="0">
        <a:spcBef>
          <a:spcPct val="20000"/>
        </a:spcBef>
        <a:spcAft>
          <a:spcPct val="0"/>
        </a:spcAft>
        <a:buChar char="•"/>
        <a:defRPr sz="2000" baseline="0">
          <a:solidFill>
            <a:schemeClr val="tx1"/>
          </a:solidFill>
          <a:latin typeface="+mn-lt"/>
          <a:ea typeface="+mn-ea"/>
        </a:defRPr>
      </a:lvl5pPr>
      <a:lvl6pPr marL="2463800" indent="-177800" algn="l" rtl="0" fontAlgn="base">
        <a:spcBef>
          <a:spcPct val="20000"/>
        </a:spcBef>
        <a:spcAft>
          <a:spcPct val="0"/>
        </a:spcAft>
        <a:buChar char="•"/>
        <a:defRPr sz="2000">
          <a:solidFill>
            <a:srgbClr val="002E62"/>
          </a:solidFill>
          <a:latin typeface="+mn-lt"/>
          <a:ea typeface="+mn-ea"/>
        </a:defRPr>
      </a:lvl6pPr>
      <a:lvl7pPr marL="2921000" indent="-177800" algn="l" rtl="0" fontAlgn="base">
        <a:spcBef>
          <a:spcPct val="20000"/>
        </a:spcBef>
        <a:spcAft>
          <a:spcPct val="0"/>
        </a:spcAft>
        <a:buChar char="•"/>
        <a:defRPr sz="2000">
          <a:solidFill>
            <a:srgbClr val="002E62"/>
          </a:solidFill>
          <a:latin typeface="+mn-lt"/>
          <a:ea typeface="+mn-ea"/>
        </a:defRPr>
      </a:lvl7pPr>
      <a:lvl8pPr marL="3378200" indent="-177800" algn="l" rtl="0" fontAlgn="base">
        <a:spcBef>
          <a:spcPct val="20000"/>
        </a:spcBef>
        <a:spcAft>
          <a:spcPct val="0"/>
        </a:spcAft>
        <a:buChar char="•"/>
        <a:defRPr sz="2000">
          <a:solidFill>
            <a:srgbClr val="002E62"/>
          </a:solidFill>
          <a:latin typeface="+mn-lt"/>
          <a:ea typeface="+mn-ea"/>
        </a:defRPr>
      </a:lvl8pPr>
      <a:lvl9pPr marL="3835400" indent="-177800" algn="l" rtl="0" fontAlgn="base">
        <a:spcBef>
          <a:spcPct val="20000"/>
        </a:spcBef>
        <a:spcAft>
          <a:spcPct val="0"/>
        </a:spcAft>
        <a:buChar char="•"/>
        <a:defRPr sz="2000">
          <a:solidFill>
            <a:srgbClr val="002E62"/>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ec.gov/Archives/edgar/daily-index/"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sec.gov/Archives/edgar/full-inde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s7ZfahvDUAhXoy1QKHVIYBBkQjRwIBw&amp;url=http://logok.org/disney-logo/&amp;psig=AFQjCNEVWv_AUOey5N1_TpNSep09Ux0f4A&amp;ust=1499272293831437"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google.com/url?sa=i&amp;rct=j&amp;q=&amp;esrc=s&amp;source=images&amp;cd=&amp;cad=rja&amp;uact=8&amp;ved=0ahUKEwjmjZjCmaLVAhXEGT4KHZHBCKkQjRwIBw&amp;url=http://logok.org/apple-logo/&amp;psig=AFQjCNHW_UgPUkIXDoNhtWX5n4LRbswQmQ&amp;ust=150099533491497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google.com/url?sa=i&amp;rct=j&amp;q=&amp;esrc=s&amp;source=images&amp;cd=&amp;cad=rja&amp;uact=8&amp;ved=0ahUKEwjmjZjCmaLVAhXEGT4KHZHBCKkQjRwIBw&amp;url=http://logok.org/apple-logo/&amp;psig=AFQjCNHW_UgPUkIXDoNhtWX5n4LRbswQmQ&amp;ust=150099533491497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google.com/url?sa=i&amp;rct=j&amp;q=&amp;esrc=s&amp;source=images&amp;cd=&amp;cad=rja&amp;uact=8&amp;ved=0ahUKEwjmjZjCmaLVAhXEGT4KHZHBCKkQjRwIBw&amp;url=http://logok.org/apple-logo/&amp;psig=AFQjCNHW_UgPUkIXDoNhtWX5n4LRbswQmQ&amp;ust=1500995334914971"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google.com/url?sa=i&amp;rct=j&amp;q=&amp;esrc=s&amp;source=images&amp;cd=&amp;cad=rja&amp;uact=8&amp;ved=0ahUKEwjmjZjCmaLVAhXEGT4KHZHBCKkQjRwIBw&amp;url=http://logok.org/apple-logo/&amp;psig=AFQjCNHW_UgPUkIXDoNhtWX5n4LRbswQmQ&amp;ust=150099533491497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www.google.com/url?sa=i&amp;rct=j&amp;q=&amp;esrc=s&amp;source=images&amp;cd=&amp;cad=rja&amp;uact=8&amp;ved=0ahUKEwjmjZjCmaLVAhXEGT4KHZHBCKkQjRwIBw&amp;url=http://logok.org/apple-logo/&amp;psig=AFQjCNHW_UgPUkIXDoNhtWX5n4LRbswQmQ&amp;ust=1500995334914971"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9"/>
          <p:cNvSpPr>
            <a:spLocks noChangeArrowheads="1"/>
          </p:cNvSpPr>
          <p:nvPr/>
        </p:nvSpPr>
        <p:spPr bwMode="auto">
          <a:xfrm>
            <a:off x="2286000" y="1828800"/>
            <a:ext cx="6172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eaLnBrk="1" hangingPunct="1">
              <a:spcBef>
                <a:spcPct val="20000"/>
              </a:spcBef>
              <a:defRPr/>
            </a:pPr>
            <a:r>
              <a:rPr lang="en-US" altLang="en-US" sz="2800" dirty="0" smtClean="0">
                <a:solidFill>
                  <a:srgbClr val="C00000"/>
                </a:solidFill>
              </a:rPr>
              <a:t>AEM 2210</a:t>
            </a:r>
          </a:p>
          <a:p>
            <a:pPr eaLnBrk="1" hangingPunct="1">
              <a:spcBef>
                <a:spcPct val="20000"/>
              </a:spcBef>
              <a:defRPr/>
            </a:pPr>
            <a:r>
              <a:rPr lang="en-US" altLang="en-US" sz="1800" i="1" cap="small" dirty="0" smtClean="0">
                <a:solidFill>
                  <a:srgbClr val="C00000"/>
                </a:solidFill>
              </a:rPr>
              <a:t>Financial Accounting</a:t>
            </a:r>
          </a:p>
          <a:p>
            <a:pPr eaLnBrk="1" hangingPunct="1">
              <a:spcBef>
                <a:spcPct val="20000"/>
              </a:spcBef>
              <a:defRPr/>
            </a:pPr>
            <a:endParaRPr lang="en-US" altLang="en-US" sz="1800" i="1" dirty="0" smtClean="0">
              <a:solidFill>
                <a:srgbClr val="C00000"/>
              </a:solidFill>
            </a:endParaRPr>
          </a:p>
          <a:p>
            <a:pPr marL="1254125" indent="-2168525" eaLnBrk="1" hangingPunct="1">
              <a:spcBef>
                <a:spcPct val="20000"/>
              </a:spcBef>
              <a:defRPr/>
            </a:pPr>
            <a:r>
              <a:rPr lang="en-US" altLang="en-US" sz="1800" dirty="0" smtClean="0">
                <a:solidFill>
                  <a:srgbClr val="C00000"/>
                </a:solidFill>
              </a:rPr>
              <a:t>Chapter 05: Communicating and Interpreting Accounting Information</a:t>
            </a:r>
            <a:endParaRPr lang="en-US" altLang="en-US" sz="2000" dirty="0" smtClean="0">
              <a:solidFill>
                <a:srgbClr val="C00000"/>
              </a:solidFill>
            </a:endParaRPr>
          </a:p>
          <a:p>
            <a:pPr algn="ctr" eaLnBrk="1" hangingPunct="1">
              <a:spcBef>
                <a:spcPct val="20000"/>
              </a:spcBef>
              <a:defRPr/>
            </a:pPr>
            <a:endParaRPr lang="en-US" altLang="en-US" sz="3200" dirty="0" smtClean="0">
              <a:solidFill>
                <a:schemeClr val="folHlink"/>
              </a:solidFill>
            </a:endParaRPr>
          </a:p>
          <a:p>
            <a:pPr algn="ctr" eaLnBrk="1" hangingPunct="1">
              <a:spcBef>
                <a:spcPct val="20000"/>
              </a:spcBef>
              <a:defRPr/>
            </a:pPr>
            <a:endParaRPr lang="en-US" altLang="en-US" sz="3200" dirty="0" smtClean="0">
              <a:solidFill>
                <a:srgbClr val="002E62"/>
              </a:solidFill>
            </a:endParaRPr>
          </a:p>
        </p:txBody>
      </p:sp>
      <p:sp>
        <p:nvSpPr>
          <p:cNvPr id="3075" name="Text Box 12"/>
          <p:cNvSpPr txBox="1">
            <a:spLocks noChangeArrowheads="1"/>
          </p:cNvSpPr>
          <p:nvPr/>
        </p:nvSpPr>
        <p:spPr bwMode="auto">
          <a:xfrm>
            <a:off x="2286000" y="4068763"/>
            <a:ext cx="1600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spcBef>
                <a:spcPct val="50000"/>
              </a:spcBef>
            </a:pPr>
            <a:r>
              <a:rPr lang="en-US" altLang="en-US" sz="1200" dirty="0" smtClean="0">
                <a:solidFill>
                  <a:srgbClr val="9D8D85"/>
                </a:solidFill>
              </a:rPr>
              <a:t>Spring 2018</a:t>
            </a:r>
            <a:endParaRPr lang="en-US" altLang="en-US" sz="1200" dirty="0">
              <a:solidFill>
                <a:srgbClr val="9D8D85"/>
              </a:solidFill>
            </a:endParaRPr>
          </a:p>
        </p:txBody>
      </p:sp>
      <p:sp>
        <p:nvSpPr>
          <p:cNvPr id="3076" name="Text Box 13"/>
          <p:cNvSpPr txBox="1">
            <a:spLocks noChangeArrowheads="1"/>
          </p:cNvSpPr>
          <p:nvPr/>
        </p:nvSpPr>
        <p:spPr bwMode="auto">
          <a:xfrm>
            <a:off x="2286000" y="3733800"/>
            <a:ext cx="434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pPr>
              <a:spcBef>
                <a:spcPct val="50000"/>
              </a:spcBef>
            </a:pPr>
            <a:r>
              <a:rPr lang="en-US" altLang="en-US" sz="1600">
                <a:solidFill>
                  <a:srgbClr val="9D8D85"/>
                </a:solidFill>
              </a:rPr>
              <a:t>Professor Sinclair</a:t>
            </a:r>
            <a:endParaRPr lang="en-US" altLang="en-US" sz="1800">
              <a:solidFill>
                <a:srgbClr val="9D8D85"/>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10</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Google Finance</a:t>
            </a:r>
            <a:endParaRPr lang="en-US" altLang="en-US" dirty="0" smtClean="0">
              <a:solidFill>
                <a:schemeClr val="bg1"/>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97111" y="1019963"/>
            <a:ext cx="3581400" cy="243840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09246" y="1019963"/>
            <a:ext cx="4391449" cy="2104237"/>
          </a:xfrm>
          <a:prstGeom prst="rect">
            <a:avLst/>
          </a:prstGeom>
        </p:spPr>
      </p:pic>
      <p:pic>
        <p:nvPicPr>
          <p:cNvPr id="4" name="Picture 3"/>
          <p:cNvPicPr>
            <a:picLocks noChangeAspect="1"/>
          </p:cNvPicPr>
          <p:nvPr/>
        </p:nvPicPr>
        <p:blipFill rotWithShape="1">
          <a:blip r:embed="rId5"/>
          <a:srcRect l="39383" t="19606" r="12671" b="14640"/>
          <a:stretch/>
        </p:blipFill>
        <p:spPr>
          <a:xfrm>
            <a:off x="929330" y="3447477"/>
            <a:ext cx="3670843" cy="3146436"/>
          </a:xfrm>
          <a:prstGeom prst="rect">
            <a:avLst/>
          </a:prstGeom>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648199" y="3124200"/>
            <a:ext cx="4072867" cy="1802744"/>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616182" y="4926944"/>
            <a:ext cx="2517523" cy="1866439"/>
          </a:xfrm>
          <a:prstGeom prst="rect">
            <a:avLst/>
          </a:prstGeom>
        </p:spPr>
      </p:pic>
    </p:spTree>
    <p:extLst>
      <p:ext uri="{BB962C8B-B14F-4D97-AF65-F5344CB8AC3E}">
        <p14:creationId xmlns:p14="http://schemas.microsoft.com/office/powerpoint/2010/main" val="797775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11</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Morningstar</a:t>
            </a:r>
            <a:endParaRPr lang="en-US" altLang="en-US" dirty="0" smtClean="0">
              <a:solidFill>
                <a:schemeClr val="bg1"/>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38092" y="990600"/>
            <a:ext cx="4243508" cy="2532416"/>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14400" y="3435723"/>
            <a:ext cx="4267200" cy="2400300"/>
          </a:xfrm>
          <a:prstGeom prst="rect">
            <a:avLst/>
          </a:prstGeom>
        </p:spPr>
      </p:pic>
      <p:pic>
        <p:nvPicPr>
          <p:cNvPr id="4" name="Picture 3"/>
          <p:cNvPicPr>
            <a:picLocks noChangeAspect="1"/>
          </p:cNvPicPr>
          <p:nvPr/>
        </p:nvPicPr>
        <p:blipFill rotWithShape="1">
          <a:blip r:embed="rId5"/>
          <a:srcRect l="33333" t="44876" r="15833" b="36457"/>
          <a:stretch/>
        </p:blipFill>
        <p:spPr>
          <a:xfrm>
            <a:off x="950899" y="5836023"/>
            <a:ext cx="4243508" cy="973920"/>
          </a:xfrm>
          <a:prstGeom prst="rect">
            <a:avLst/>
          </a:prstGeom>
        </p:spPr>
      </p:pic>
      <p:pic>
        <p:nvPicPr>
          <p:cNvPr id="6" name="Picture 5"/>
          <p:cNvPicPr>
            <a:picLocks noChangeAspect="1"/>
          </p:cNvPicPr>
          <p:nvPr/>
        </p:nvPicPr>
        <p:blipFill rotWithShape="1">
          <a:blip r:embed="rId6"/>
          <a:srcRect l="33045" t="20433" r="35455" b="19631"/>
          <a:stretch/>
        </p:blipFill>
        <p:spPr>
          <a:xfrm>
            <a:off x="5473593" y="968188"/>
            <a:ext cx="2493384" cy="2965105"/>
          </a:xfrm>
          <a:prstGeom prst="rect">
            <a:avLst/>
          </a:prstGeom>
        </p:spPr>
      </p:pic>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486400" y="3914775"/>
            <a:ext cx="3359285" cy="2819400"/>
          </a:xfrm>
          <a:prstGeom prst="rect">
            <a:avLst/>
          </a:prstGeom>
        </p:spPr>
      </p:pic>
    </p:spTree>
    <p:extLst>
      <p:ext uri="{BB962C8B-B14F-4D97-AF65-F5344CB8AC3E}">
        <p14:creationId xmlns:p14="http://schemas.microsoft.com/office/powerpoint/2010/main" val="4223425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12</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Analyst Reports</a:t>
            </a:r>
            <a:endParaRPr lang="en-US" altLang="en-US" dirty="0" smtClean="0">
              <a:solidFill>
                <a:schemeClr val="bg1"/>
              </a:solidFill>
            </a:endParaRPr>
          </a:p>
        </p:txBody>
      </p:sp>
      <p:pic>
        <p:nvPicPr>
          <p:cNvPr id="1945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6584" t="24525" r="34028" b="8239"/>
          <a:stretch/>
        </p:blipFill>
        <p:spPr bwMode="auto">
          <a:xfrm>
            <a:off x="4607164" y="1031489"/>
            <a:ext cx="4529909" cy="582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8104" t="24805" r="34883" b="8399"/>
          <a:stretch/>
        </p:blipFill>
        <p:spPr bwMode="auto">
          <a:xfrm>
            <a:off x="478509" y="1031488"/>
            <a:ext cx="4191000" cy="582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107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13</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Credit Agency Reports</a:t>
            </a:r>
            <a:endParaRPr lang="en-US" altLang="en-US" dirty="0" smtClean="0">
              <a:solidFill>
                <a:schemeClr val="bg1"/>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58368" y="1033502"/>
            <a:ext cx="3489832" cy="3064243"/>
          </a:xfrm>
          <a:prstGeom prst="rect">
            <a:avLst/>
          </a:prstGeom>
        </p:spPr>
      </p:pic>
      <p:pic>
        <p:nvPicPr>
          <p:cNvPr id="3" name="Picture 2"/>
          <p:cNvPicPr>
            <a:picLocks noChangeAspect="1"/>
          </p:cNvPicPr>
          <p:nvPr/>
        </p:nvPicPr>
        <p:blipFill rotWithShape="1">
          <a:blip r:embed="rId4"/>
          <a:srcRect l="12587" t="26826" r="48079" b="36673"/>
          <a:stretch/>
        </p:blipFill>
        <p:spPr>
          <a:xfrm>
            <a:off x="4892168" y="4381716"/>
            <a:ext cx="3941379" cy="2286000"/>
          </a:xfrm>
          <a:prstGeom prst="rect">
            <a:avLst/>
          </a:prstGeom>
        </p:spPr>
      </p:pic>
      <p:pic>
        <p:nvPicPr>
          <p:cNvPr id="5" name="Picture 4"/>
          <p:cNvPicPr>
            <a:picLocks noChangeAspect="1"/>
          </p:cNvPicPr>
          <p:nvPr/>
        </p:nvPicPr>
        <p:blipFill rotWithShape="1">
          <a:blip r:embed="rId5"/>
          <a:srcRect l="8368" t="14593" r="53138" b="26495"/>
          <a:stretch/>
        </p:blipFill>
        <p:spPr>
          <a:xfrm>
            <a:off x="5029200" y="1033503"/>
            <a:ext cx="2982364" cy="2852697"/>
          </a:xfrm>
          <a:prstGeom prst="rect">
            <a:avLst/>
          </a:prstGeom>
        </p:spPr>
      </p:pic>
      <p:pic>
        <p:nvPicPr>
          <p:cNvPr id="6" name="Picture 5"/>
          <p:cNvPicPr>
            <a:picLocks noChangeAspect="1"/>
          </p:cNvPicPr>
          <p:nvPr/>
        </p:nvPicPr>
        <p:blipFill rotWithShape="1">
          <a:blip r:embed="rId6"/>
          <a:srcRect l="7874" t="14645" r="55118" b="32965"/>
          <a:stretch/>
        </p:blipFill>
        <p:spPr>
          <a:xfrm>
            <a:off x="1506951" y="4217057"/>
            <a:ext cx="2792666" cy="2470889"/>
          </a:xfrm>
          <a:prstGeom prst="rect">
            <a:avLst/>
          </a:prstGeom>
        </p:spPr>
      </p:pic>
    </p:spTree>
    <p:extLst>
      <p:ext uri="{BB962C8B-B14F-4D97-AF65-F5344CB8AC3E}">
        <p14:creationId xmlns:p14="http://schemas.microsoft.com/office/powerpoint/2010/main" val="2725999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14</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Websites, Blogs, Twitter, oh my…</a:t>
            </a:r>
            <a:endParaRPr lang="en-US" altLang="en-US" dirty="0" smtClean="0">
              <a:solidFill>
                <a:schemeClr val="bg1"/>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4400" y="1066800"/>
            <a:ext cx="3352800" cy="2498165"/>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14900" y="982382"/>
            <a:ext cx="3365500" cy="266700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19600" y="3665331"/>
            <a:ext cx="4495800" cy="3192669"/>
          </a:xfrm>
          <a:prstGeom prst="rect">
            <a:avLst/>
          </a:prstGeom>
        </p:spPr>
      </p:pic>
      <p:pic>
        <p:nvPicPr>
          <p:cNvPr id="4" name="Picture 3"/>
          <p:cNvPicPr>
            <a:picLocks noChangeAspect="1"/>
          </p:cNvPicPr>
          <p:nvPr/>
        </p:nvPicPr>
        <p:blipFill rotWithShape="1">
          <a:blip r:embed="rId6"/>
          <a:srcRect l="34180" t="10773" r="24461" b="13820"/>
          <a:stretch/>
        </p:blipFill>
        <p:spPr>
          <a:xfrm>
            <a:off x="1050646" y="3429000"/>
            <a:ext cx="2993609" cy="3411322"/>
          </a:xfrm>
          <a:prstGeom prst="rect">
            <a:avLst/>
          </a:prstGeom>
        </p:spPr>
      </p:pic>
    </p:spTree>
    <p:extLst>
      <p:ext uri="{BB962C8B-B14F-4D97-AF65-F5344CB8AC3E}">
        <p14:creationId xmlns:p14="http://schemas.microsoft.com/office/powerpoint/2010/main" val="2707335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15</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Thomson ONE</a:t>
            </a:r>
            <a:endParaRPr lang="en-US" sz="2000" dirty="0"/>
          </a:p>
        </p:txBody>
      </p:sp>
    </p:spTree>
    <p:extLst>
      <p:ext uri="{BB962C8B-B14F-4D97-AF65-F5344CB8AC3E}">
        <p14:creationId xmlns:p14="http://schemas.microsoft.com/office/powerpoint/2010/main" val="3142654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16</a:t>
            </a:fld>
            <a:endParaRPr lang="en-US" altLang="en-US" sz="1400" b="1" smtClean="0">
              <a:solidFill>
                <a:srgbClr val="002E62"/>
              </a:solidFill>
            </a:endParaRPr>
          </a:p>
        </p:txBody>
      </p:sp>
      <p:sp>
        <p:nvSpPr>
          <p:cNvPr id="921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Thomson One</a:t>
            </a:r>
            <a:endParaRPr lang="en-US" altLang="en-US" sz="2800" dirty="0" smtClean="0">
              <a:solidFill>
                <a:schemeClr val="bg1"/>
              </a:solidFill>
            </a:endParaRPr>
          </a:p>
        </p:txBody>
      </p:sp>
      <p:sp>
        <p:nvSpPr>
          <p:cNvPr id="9220" name="Rectangle 3"/>
          <p:cNvSpPr>
            <a:spLocks noGrp="1" noChangeArrowheads="1"/>
          </p:cNvSpPr>
          <p:nvPr>
            <p:ph type="body" idx="1"/>
          </p:nvPr>
        </p:nvSpPr>
        <p:spPr>
          <a:xfrm>
            <a:off x="1143000" y="1219200"/>
            <a:ext cx="7391400" cy="4876800"/>
          </a:xfrm>
          <a:noFill/>
        </p:spPr>
        <p:txBody>
          <a:bodyPr lIns="0" tIns="0" rIns="0" bIns="0"/>
          <a:lstStyle/>
          <a:p>
            <a:r>
              <a:rPr lang="en-US" sz="1600" i="1" dirty="0" smtClean="0"/>
              <a:t>Go to: </a:t>
            </a:r>
            <a:r>
              <a:rPr lang="en-US" sz="1600" b="1" i="1" dirty="0"/>
              <a:t>https://johnson.library.cornell.edu/databases/thomson-one-ie-only</a:t>
            </a:r>
            <a:endParaRPr lang="en-US" sz="1600" b="1" i="1" dirty="0" smtClean="0"/>
          </a:p>
          <a:p>
            <a:endParaRPr lang="en-US" sz="1800" b="1" i="1" dirty="0" smtClean="0"/>
          </a:p>
          <a:p>
            <a:r>
              <a:rPr lang="en-US" sz="1800" b="1" dirty="0" smtClean="0"/>
              <a:t>Works </a:t>
            </a:r>
            <a:r>
              <a:rPr lang="en-US" sz="1800" b="1" dirty="0"/>
              <a:t>in Internet Explorer </a:t>
            </a:r>
            <a:r>
              <a:rPr lang="en-US" sz="1800" b="1" dirty="0" smtClean="0"/>
              <a:t>only.</a:t>
            </a:r>
            <a:endParaRPr lang="en-US" sz="1800" dirty="0"/>
          </a:p>
          <a:p>
            <a:endParaRPr lang="en-US" sz="1800" dirty="0"/>
          </a:p>
          <a:p>
            <a:pPr marL="0" indent="0">
              <a:buNone/>
            </a:pPr>
            <a:r>
              <a:rPr lang="en-US" sz="1400" dirty="0"/>
              <a:t>Description: </a:t>
            </a:r>
          </a:p>
          <a:p>
            <a:pPr lvl="1">
              <a:buFont typeface="Wingdings" panose="05000000000000000000" pitchFamily="2" charset="2"/>
              <a:buChar char="Ø"/>
            </a:pPr>
            <a:r>
              <a:rPr lang="en-US" sz="1200" dirty="0"/>
              <a:t>Thomson One provides access to current and historical financial data, including financial statements, filings, stock prices, earnings estimates, M&amp;A deals, private equity deals and more. Also access analyst reports and company profiles with SWOT (Strengths Weaknesses Opportunities and Threats) analyses. Screen for individuals to find portfolio managers, traders, and others in the field.</a:t>
            </a:r>
          </a:p>
          <a:p>
            <a:endParaRPr lang="en-US" sz="1400" dirty="0" smtClean="0"/>
          </a:p>
          <a:p>
            <a:pPr marL="0" indent="0">
              <a:buNone/>
            </a:pPr>
            <a:r>
              <a:rPr lang="en-US" sz="1400" dirty="0" smtClean="0"/>
              <a:t>When </a:t>
            </a:r>
            <a:r>
              <a:rPr lang="en-US" sz="1400" dirty="0"/>
              <a:t>To Use: </a:t>
            </a:r>
          </a:p>
          <a:p>
            <a:pPr lvl="1">
              <a:buFont typeface="Wingdings" panose="05000000000000000000" pitchFamily="2" charset="2"/>
              <a:buChar char="Ø"/>
            </a:pPr>
            <a:r>
              <a:rPr lang="en-US" sz="1200" dirty="0"/>
              <a:t>Use when you need data on public company finances, M&amp;A activity, PE deals, and analyst reports. An Excel add-in is available for downloading large sets of data. Please contact the library reference staff for information about acquiring the add-in.</a:t>
            </a:r>
          </a:p>
          <a:p>
            <a:endParaRPr lang="en-US" altLang="en-US" sz="1400" dirty="0"/>
          </a:p>
          <a:p>
            <a:pPr lvl="1"/>
            <a:endParaRPr lang="en-US" altLang="en-US" sz="1400" dirty="0" smtClean="0"/>
          </a:p>
        </p:txBody>
      </p:sp>
    </p:spTree>
    <p:extLst>
      <p:ext uri="{BB962C8B-B14F-4D97-AF65-F5344CB8AC3E}">
        <p14:creationId xmlns:p14="http://schemas.microsoft.com/office/powerpoint/2010/main" val="667590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17</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SEC Edgar</a:t>
            </a:r>
            <a:endParaRPr lang="en-US" sz="2000" dirty="0"/>
          </a:p>
        </p:txBody>
      </p:sp>
    </p:spTree>
    <p:extLst>
      <p:ext uri="{BB962C8B-B14F-4D97-AF65-F5344CB8AC3E}">
        <p14:creationId xmlns:p14="http://schemas.microsoft.com/office/powerpoint/2010/main" val="7837741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18</a:t>
            </a:fld>
            <a:endParaRPr lang="en-US" altLang="en-US" sz="1400" b="1" smtClean="0">
              <a:solidFill>
                <a:srgbClr val="002E62"/>
              </a:solidFill>
            </a:endParaRPr>
          </a:p>
        </p:txBody>
      </p:sp>
      <p:sp>
        <p:nvSpPr>
          <p:cNvPr id="921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SEC Edgar</a:t>
            </a:r>
            <a:endParaRPr lang="en-US" altLang="en-US" sz="2800" dirty="0" smtClean="0">
              <a:solidFill>
                <a:schemeClr val="bg1"/>
              </a:solidFill>
            </a:endParaRPr>
          </a:p>
        </p:txBody>
      </p:sp>
      <p:sp>
        <p:nvSpPr>
          <p:cNvPr id="9220" name="Rectangle 3"/>
          <p:cNvSpPr>
            <a:spLocks noGrp="1" noChangeArrowheads="1"/>
          </p:cNvSpPr>
          <p:nvPr>
            <p:ph type="body" idx="1"/>
          </p:nvPr>
        </p:nvSpPr>
        <p:spPr>
          <a:xfrm>
            <a:off x="1143000" y="1219200"/>
            <a:ext cx="7391400" cy="5105400"/>
          </a:xfrm>
          <a:noFill/>
        </p:spPr>
        <p:txBody>
          <a:bodyPr lIns="0" tIns="0" rIns="0" bIns="0"/>
          <a:lstStyle/>
          <a:p>
            <a:r>
              <a:rPr lang="en-US" sz="1600" i="1" dirty="0" smtClean="0"/>
              <a:t>Go to: </a:t>
            </a:r>
            <a:r>
              <a:rPr lang="en-US" sz="1600" b="1" i="1" dirty="0"/>
              <a:t>https://www.sec.gov/edgar/searchedgar/accessing-edgar-data.htm</a:t>
            </a:r>
            <a:endParaRPr lang="en-US" sz="1600" b="1" i="1" dirty="0" smtClean="0"/>
          </a:p>
          <a:p>
            <a:endParaRPr lang="en-US" sz="1800" b="1" i="1" dirty="0" smtClean="0"/>
          </a:p>
          <a:p>
            <a:pPr marL="0" indent="0">
              <a:buNone/>
            </a:pPr>
            <a:r>
              <a:rPr lang="en-US" sz="1200" dirty="0"/>
              <a:t>Indexes to all public filings are </a:t>
            </a:r>
            <a:r>
              <a:rPr lang="en-US" sz="1200" dirty="0" smtClean="0"/>
              <a:t>available </a:t>
            </a:r>
            <a:r>
              <a:rPr lang="en-US" sz="1200" dirty="0"/>
              <a:t>from 1994Q3 through the </a:t>
            </a:r>
            <a:r>
              <a:rPr lang="en-US" sz="1200" dirty="0" smtClean="0"/>
              <a:t>present:</a:t>
            </a:r>
          </a:p>
          <a:p>
            <a:pPr lvl="1">
              <a:buFont typeface="Wingdings" panose="05000000000000000000" pitchFamily="2" charset="2"/>
              <a:buChar char="ü"/>
            </a:pPr>
            <a:r>
              <a:rPr lang="en-US" sz="1200" dirty="0" smtClean="0">
                <a:hlinkClick r:id="rId3"/>
              </a:rPr>
              <a:t>https</a:t>
            </a:r>
            <a:r>
              <a:rPr lang="en-US" sz="1200" dirty="0">
                <a:hlinkClick r:id="rId3"/>
              </a:rPr>
              <a:t>://www.sec.gov/Archives/edgar/daily-index</a:t>
            </a:r>
            <a:r>
              <a:rPr lang="en-US" sz="1200" dirty="0" smtClean="0">
                <a:hlinkClick r:id="rId3"/>
              </a:rPr>
              <a:t>/</a:t>
            </a:r>
            <a:endParaRPr lang="en-US" sz="1200" dirty="0" smtClean="0"/>
          </a:p>
          <a:p>
            <a:pPr lvl="2">
              <a:buFont typeface="Wingdings" panose="05000000000000000000" pitchFamily="2" charset="2"/>
              <a:buChar char="v"/>
            </a:pPr>
            <a:r>
              <a:rPr lang="en-US" sz="1100" dirty="0" smtClean="0"/>
              <a:t>daily </a:t>
            </a:r>
            <a:r>
              <a:rPr lang="en-US" sz="1100" dirty="0"/>
              <a:t>index files through the current </a:t>
            </a:r>
            <a:r>
              <a:rPr lang="en-US" sz="1100" dirty="0" smtClean="0"/>
              <a:t>year</a:t>
            </a:r>
          </a:p>
          <a:p>
            <a:pPr lvl="2"/>
            <a:endParaRPr lang="en-US" sz="1100" dirty="0"/>
          </a:p>
          <a:p>
            <a:pPr lvl="1">
              <a:buFont typeface="Wingdings" panose="05000000000000000000" pitchFamily="2" charset="2"/>
              <a:buChar char="ü"/>
            </a:pPr>
            <a:r>
              <a:rPr lang="en-US" sz="1200" dirty="0">
                <a:hlinkClick r:id="rId4"/>
              </a:rPr>
              <a:t>https://www.sec.gov/Archives/edgar/full-index</a:t>
            </a:r>
            <a:r>
              <a:rPr lang="en-US" sz="1200" dirty="0" smtClean="0">
                <a:hlinkClick r:id="rId4"/>
              </a:rPr>
              <a:t>/</a:t>
            </a:r>
            <a:endParaRPr lang="en-US" sz="1200" dirty="0" smtClean="0"/>
          </a:p>
          <a:p>
            <a:pPr lvl="2">
              <a:buFont typeface="Wingdings" panose="05000000000000000000" pitchFamily="2" charset="2"/>
              <a:buChar char="v"/>
            </a:pPr>
            <a:r>
              <a:rPr lang="en-US" sz="1100" dirty="0" smtClean="0"/>
              <a:t>Full </a:t>
            </a:r>
            <a:r>
              <a:rPr lang="en-US" sz="1100" dirty="0"/>
              <a:t>indexes offer a "bridge" between quarterly and daily indexes, compiling filings from the beginning of the current quarter through the previous business day. At the end of the quarter, the full index is rolled into a static quarterly index.</a:t>
            </a:r>
          </a:p>
          <a:p>
            <a:endParaRPr lang="en-US" sz="1200" dirty="0" smtClean="0"/>
          </a:p>
          <a:p>
            <a:r>
              <a:rPr lang="en-US" sz="1200" dirty="0" smtClean="0"/>
              <a:t>Each </a:t>
            </a:r>
            <a:r>
              <a:rPr lang="en-US" sz="1200" dirty="0"/>
              <a:t>directory and all </a:t>
            </a:r>
            <a:r>
              <a:rPr lang="en-US" sz="1200" dirty="0" smtClean="0"/>
              <a:t>subdirectories </a:t>
            </a:r>
            <a:r>
              <a:rPr lang="en-US" sz="1200" dirty="0"/>
              <a:t>contain 3 files to assist in automated crawling of these directories. </a:t>
            </a:r>
            <a:endParaRPr lang="en-US" sz="1200" dirty="0" smtClean="0"/>
          </a:p>
          <a:p>
            <a:pPr lvl="1">
              <a:buFont typeface="Wingdings" panose="05000000000000000000" pitchFamily="2" charset="2"/>
              <a:buChar char="ü"/>
            </a:pPr>
            <a:r>
              <a:rPr lang="en-US" sz="1100" dirty="0" smtClean="0"/>
              <a:t>index.html (the web browser would normally receive these)</a:t>
            </a:r>
          </a:p>
          <a:p>
            <a:pPr lvl="1">
              <a:buFont typeface="Wingdings" panose="05000000000000000000" pitchFamily="2" charset="2"/>
              <a:buChar char="ü"/>
            </a:pPr>
            <a:r>
              <a:rPr lang="en-US" sz="1100" dirty="0" smtClean="0"/>
              <a:t>index.xml </a:t>
            </a:r>
            <a:r>
              <a:rPr lang="en-US" sz="1100" dirty="0"/>
              <a:t>(an XML structured version of the same content)</a:t>
            </a:r>
          </a:p>
          <a:p>
            <a:pPr lvl="1">
              <a:buFont typeface="Wingdings" panose="05000000000000000000" pitchFamily="2" charset="2"/>
              <a:buChar char="ü"/>
            </a:pPr>
            <a:r>
              <a:rPr lang="en-US" sz="1100" dirty="0" err="1"/>
              <a:t>index.json</a:t>
            </a:r>
            <a:r>
              <a:rPr lang="en-US" sz="1100" dirty="0"/>
              <a:t> (a JSON structured vision of the same content)</a:t>
            </a:r>
          </a:p>
          <a:p>
            <a:endParaRPr lang="en-US" sz="1200" dirty="0" smtClean="0"/>
          </a:p>
          <a:p>
            <a:r>
              <a:rPr lang="en-US" sz="1200" dirty="0" smtClean="0"/>
              <a:t>The </a:t>
            </a:r>
            <a:r>
              <a:rPr lang="en-US" sz="1200" dirty="0"/>
              <a:t>EDGAR indexes list the following information for each filing: Company Name, Form Type, CIK (Central Index Key), Date Filed, and File Name (including folder path). </a:t>
            </a:r>
          </a:p>
          <a:p>
            <a:r>
              <a:rPr lang="en-US" sz="1200" dirty="0"/>
              <a:t>Four types of indexes are available. </a:t>
            </a:r>
            <a:r>
              <a:rPr lang="en-US" sz="1200" dirty="0" smtClean="0"/>
              <a:t>Each index contains </a:t>
            </a:r>
            <a:r>
              <a:rPr lang="en-US" sz="1200" dirty="0"/>
              <a:t>the same information sorted differently.</a:t>
            </a:r>
          </a:p>
          <a:p>
            <a:pPr lvl="1">
              <a:buFont typeface="Wingdings" panose="05000000000000000000" pitchFamily="2" charset="2"/>
              <a:buChar char="ü"/>
            </a:pPr>
            <a:r>
              <a:rPr lang="en-US" sz="1100" dirty="0"/>
              <a:t>company — sorted by company name</a:t>
            </a:r>
          </a:p>
          <a:p>
            <a:pPr lvl="1">
              <a:buFont typeface="Wingdings" panose="05000000000000000000" pitchFamily="2" charset="2"/>
              <a:buChar char="ü"/>
            </a:pPr>
            <a:r>
              <a:rPr lang="en-US" sz="1100" dirty="0"/>
              <a:t>form — sorted by form type</a:t>
            </a:r>
          </a:p>
          <a:p>
            <a:pPr lvl="1">
              <a:buFont typeface="Wingdings" panose="05000000000000000000" pitchFamily="2" charset="2"/>
              <a:buChar char="ü"/>
            </a:pPr>
            <a:r>
              <a:rPr lang="en-US" sz="1100" dirty="0"/>
              <a:t>master — sorted by CIK number</a:t>
            </a:r>
          </a:p>
          <a:p>
            <a:pPr lvl="1">
              <a:buFont typeface="Wingdings" panose="05000000000000000000" pitchFamily="2" charset="2"/>
              <a:buChar char="ü"/>
            </a:pPr>
            <a:r>
              <a:rPr lang="en-US" sz="1100" dirty="0"/>
              <a:t>XBRL — list of submissions containing XBRL financial files, sorted by CIK number; these include Voluntary Filer Program submissions</a:t>
            </a:r>
          </a:p>
          <a:p>
            <a:pPr marL="457200" lvl="1" indent="0">
              <a:buNone/>
            </a:pPr>
            <a:endParaRPr lang="en-US" altLang="en-US" sz="1400" dirty="0" smtClean="0"/>
          </a:p>
        </p:txBody>
      </p:sp>
    </p:spTree>
    <p:extLst>
      <p:ext uri="{BB962C8B-B14F-4D97-AF65-F5344CB8AC3E}">
        <p14:creationId xmlns:p14="http://schemas.microsoft.com/office/powerpoint/2010/main" val="1426785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19</a:t>
            </a:fld>
            <a:endParaRPr lang="en-US" altLang="en-US" sz="1400" b="1" smtClean="0">
              <a:solidFill>
                <a:srgbClr val="002E62"/>
              </a:solidFill>
            </a:endParaRPr>
          </a:p>
        </p:txBody>
      </p:sp>
      <p:sp>
        <p:nvSpPr>
          <p:cNvPr id="921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SEC Edgar</a:t>
            </a:r>
            <a:endParaRPr lang="en-US" altLang="en-US" sz="2800" dirty="0" smtClean="0">
              <a:solidFill>
                <a:schemeClr val="bg1"/>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90800" y="990600"/>
            <a:ext cx="4495800" cy="5029200"/>
          </a:xfrm>
          <a:prstGeom prst="rect">
            <a:avLst/>
          </a:prstGeom>
        </p:spPr>
      </p:pic>
    </p:spTree>
    <p:extLst>
      <p:ext uri="{BB962C8B-B14F-4D97-AF65-F5344CB8AC3E}">
        <p14:creationId xmlns:p14="http://schemas.microsoft.com/office/powerpoint/2010/main" val="4062231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Chapter 05 Learning Objectives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086600" cy="4648200"/>
          </a:xfrm>
          <a:noFill/>
        </p:spPr>
        <p:txBody>
          <a:bodyPr lIns="0" tIns="0" rIns="0" bIns="0"/>
          <a:lstStyle/>
          <a:p>
            <a:pPr marL="457200" indent="-457200">
              <a:buFont typeface="+mj-lt"/>
              <a:buAutoNum type="arabicParenR"/>
            </a:pPr>
            <a:r>
              <a:rPr lang="en-US" sz="1400" dirty="0" smtClean="0"/>
              <a:t>Recognize </a:t>
            </a:r>
            <a:r>
              <a:rPr lang="en-US" sz="1400" dirty="0"/>
              <a:t>the people involved in the accounting communication process (regulators, managers, directors, auditors, information intermediaries, and users), their roles in the process, and the guidance they receive from legal and professional standards. </a:t>
            </a:r>
          </a:p>
          <a:p>
            <a:pPr marL="457200" indent="-457200">
              <a:buFont typeface="+mj-lt"/>
              <a:buAutoNum type="arabicParenR"/>
            </a:pPr>
            <a:endParaRPr lang="en-US" sz="1400" dirty="0" smtClean="0"/>
          </a:p>
          <a:p>
            <a:pPr marL="457200" indent="-457200">
              <a:buFont typeface="+mj-lt"/>
              <a:buAutoNum type="arabicParenR"/>
            </a:pPr>
            <a:r>
              <a:rPr lang="en-US" sz="1400" dirty="0" smtClean="0"/>
              <a:t>Identify </a:t>
            </a:r>
            <a:r>
              <a:rPr lang="en-US" sz="1400" dirty="0"/>
              <a:t>the steps in the accounting communication process, including the issuance of press releases, annual reports, quarterly reports, and SEC filings, as well as the role of electronic information services in this process. </a:t>
            </a:r>
          </a:p>
          <a:p>
            <a:pPr marL="457200" indent="-457200">
              <a:buFont typeface="+mj-lt"/>
              <a:buAutoNum type="arabicParenR"/>
            </a:pPr>
            <a:endParaRPr lang="en-US" sz="1400" dirty="0" smtClean="0"/>
          </a:p>
          <a:p>
            <a:pPr marL="457200" indent="-457200">
              <a:buFont typeface="+mj-lt"/>
              <a:buAutoNum type="arabicParenR"/>
            </a:pPr>
            <a:r>
              <a:rPr lang="en-US" sz="1400" dirty="0" smtClean="0"/>
              <a:t>Recognize </a:t>
            </a:r>
            <a:r>
              <a:rPr lang="en-US" sz="1400" dirty="0"/>
              <a:t>and apply the different financial statement and </a:t>
            </a:r>
            <a:r>
              <a:rPr lang="en-US" sz="1400" dirty="0" smtClean="0"/>
              <a:t>disclosure formats </a:t>
            </a:r>
            <a:r>
              <a:rPr lang="en-US" sz="1400" dirty="0"/>
              <a:t>used by companies in practice and analyze the gross </a:t>
            </a:r>
            <a:r>
              <a:rPr lang="en-US" sz="1400" dirty="0" smtClean="0"/>
              <a:t>profit percentage</a:t>
            </a:r>
            <a:r>
              <a:rPr lang="en-US" sz="1400" dirty="0"/>
              <a:t>. </a:t>
            </a:r>
          </a:p>
          <a:p>
            <a:pPr marL="457200" indent="-457200">
              <a:buFont typeface="+mj-lt"/>
              <a:buAutoNum type="arabicParenR"/>
            </a:pPr>
            <a:endParaRPr lang="en-US" sz="1400" dirty="0" smtClean="0"/>
          </a:p>
          <a:p>
            <a:pPr marL="457200" indent="-457200">
              <a:buFont typeface="+mj-lt"/>
              <a:buAutoNum type="arabicParenR"/>
            </a:pPr>
            <a:r>
              <a:rPr lang="en-US" sz="1400" dirty="0" smtClean="0"/>
              <a:t>Analyze </a:t>
            </a:r>
            <a:r>
              <a:rPr lang="en-US" sz="1400" dirty="0"/>
              <a:t>a company’s performance based on return on assets and </a:t>
            </a:r>
            <a:r>
              <a:rPr lang="en-US" sz="1400" dirty="0" smtClean="0"/>
              <a:t>its components </a:t>
            </a:r>
            <a:r>
              <a:rPr lang="en-US" sz="1400" dirty="0"/>
              <a:t>and the effects of transactions on financial ratios.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20</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Financial Statement Users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r>
              <a:rPr lang="en-US" sz="1400" dirty="0">
                <a:solidFill>
                  <a:srgbClr val="C00000"/>
                </a:solidFill>
              </a:rPr>
              <a:t>Institutional investors </a:t>
            </a:r>
            <a:r>
              <a:rPr lang="en-US" sz="1400" dirty="0"/>
              <a:t>include pension funds; mutual funds; and endowment, charitable foundation, and trust funds. These institutional stockholders usually employ their own analysts, who also rely on the information intermediaries just discussed. </a:t>
            </a:r>
            <a:endParaRPr lang="en-US" sz="1400" dirty="0" smtClean="0"/>
          </a:p>
          <a:p>
            <a:pPr lvl="1">
              <a:buFont typeface="Wingdings" panose="05000000000000000000" pitchFamily="2" charset="2"/>
              <a:buChar char="ü"/>
            </a:pPr>
            <a:r>
              <a:rPr lang="en-US" sz="1400" dirty="0" smtClean="0"/>
              <a:t>Institutional </a:t>
            </a:r>
            <a:r>
              <a:rPr lang="en-US" sz="1400" dirty="0"/>
              <a:t>shareholders control the majority of publicly traded shares of U.S. companies.</a:t>
            </a:r>
          </a:p>
          <a:p>
            <a:endParaRPr lang="en-US" sz="1400" dirty="0"/>
          </a:p>
          <a:p>
            <a:r>
              <a:rPr lang="en-US" sz="1400" dirty="0">
                <a:solidFill>
                  <a:srgbClr val="C00000"/>
                </a:solidFill>
              </a:rPr>
              <a:t>Private investors </a:t>
            </a:r>
            <a:r>
              <a:rPr lang="en-US" sz="1400" dirty="0"/>
              <a:t>include large individual </a:t>
            </a:r>
            <a:r>
              <a:rPr lang="en-US" sz="1400" dirty="0" smtClean="0"/>
              <a:t>investors </a:t>
            </a:r>
            <a:r>
              <a:rPr lang="en-US" sz="1400" dirty="0"/>
              <a:t>as well as small retail investors who buy shares of publicly traded companies through brokers such as </a:t>
            </a:r>
            <a:r>
              <a:rPr lang="en-US" sz="1400" dirty="0" smtClean="0"/>
              <a:t>Fidelity and Vanguard. </a:t>
            </a:r>
            <a:r>
              <a:rPr lang="en-US" sz="1400" dirty="0"/>
              <a:t>Retail investors </a:t>
            </a:r>
            <a:r>
              <a:rPr lang="en-US" sz="1400" dirty="0" smtClean="0"/>
              <a:t>often </a:t>
            </a:r>
            <a:r>
              <a:rPr lang="en-US" sz="1400" dirty="0"/>
              <a:t>lack the expertise to </a:t>
            </a:r>
            <a:r>
              <a:rPr lang="en-US" sz="1400" dirty="0" smtClean="0"/>
              <a:t>fully understand </a:t>
            </a:r>
            <a:r>
              <a:rPr lang="en-US" sz="1400" dirty="0"/>
              <a:t>financial statements and the resources to gather data efficiently. </a:t>
            </a:r>
            <a:r>
              <a:rPr lang="en-US" sz="1400" kern="1200" dirty="0"/>
              <a:t>They often rely on the advice of information intermediaries or turn their money over to the management of mutual and pension funds (institutional investors).</a:t>
            </a:r>
            <a:endParaRPr lang="en-US" sz="1400" dirty="0"/>
          </a:p>
          <a:p>
            <a:endParaRPr lang="en-US" sz="1400" dirty="0"/>
          </a:p>
          <a:p>
            <a:r>
              <a:rPr lang="en-US" sz="1400" kern="1200" dirty="0" smtClean="0">
                <a:solidFill>
                  <a:srgbClr val="C00000"/>
                </a:solidFill>
              </a:rPr>
              <a:t>Creditors</a:t>
            </a:r>
            <a:r>
              <a:rPr lang="en-US" sz="1400" kern="1200" dirty="0" smtClean="0"/>
              <a:t> include suppliers</a:t>
            </a:r>
            <a:r>
              <a:rPr lang="en-US" sz="1400" kern="1200" dirty="0"/>
              <a:t>, banks, commercial credit companies, and other financial institutions that lend money to </a:t>
            </a:r>
            <a:r>
              <a:rPr lang="en-US" sz="1400" kern="1200" dirty="0" smtClean="0"/>
              <a:t>companies. </a:t>
            </a:r>
            <a:r>
              <a:rPr lang="en-US" sz="1400" dirty="0"/>
              <a:t>Lending officers and financial analysts in these organizations </a:t>
            </a:r>
            <a:r>
              <a:rPr lang="en-US" sz="1400" dirty="0" smtClean="0"/>
              <a:t>often rely upon </a:t>
            </a:r>
            <a:r>
              <a:rPr lang="en-US" sz="1400" dirty="0"/>
              <a:t>the same public sources of information</a:t>
            </a:r>
            <a:r>
              <a:rPr lang="en-US" sz="1400" dirty="0" smtClean="0"/>
              <a:t>.</a:t>
            </a:r>
          </a:p>
          <a:p>
            <a:endParaRPr lang="en-US" sz="1400" dirty="0"/>
          </a:p>
          <a:p>
            <a:r>
              <a:rPr lang="en-US" sz="1400" dirty="0" smtClean="0">
                <a:solidFill>
                  <a:srgbClr val="C00000"/>
                </a:solidFill>
              </a:rPr>
              <a:t>Governments</a:t>
            </a:r>
            <a:r>
              <a:rPr lang="en-US" sz="1400" dirty="0"/>
              <a:t>;</a:t>
            </a:r>
            <a:r>
              <a:rPr lang="en-US" sz="1400" dirty="0" smtClean="0"/>
              <a:t> </a:t>
            </a:r>
            <a:r>
              <a:rPr lang="en-US" sz="1400" dirty="0" smtClean="0">
                <a:solidFill>
                  <a:srgbClr val="C00000"/>
                </a:solidFill>
              </a:rPr>
              <a:t>labor unions</a:t>
            </a:r>
            <a:r>
              <a:rPr lang="en-US" sz="1400" dirty="0"/>
              <a:t>;</a:t>
            </a:r>
            <a:r>
              <a:rPr lang="en-US" sz="1400" dirty="0" smtClean="0"/>
              <a:t> </a:t>
            </a:r>
            <a:r>
              <a:rPr lang="en-US" sz="1400" dirty="0" smtClean="0">
                <a:solidFill>
                  <a:srgbClr val="C00000"/>
                </a:solidFill>
              </a:rPr>
              <a:t>researchers</a:t>
            </a:r>
            <a:r>
              <a:rPr lang="en-US" sz="1400" dirty="0" smtClean="0"/>
              <a:t>; </a:t>
            </a:r>
            <a:r>
              <a:rPr lang="en-US" sz="1400" dirty="0" smtClean="0">
                <a:solidFill>
                  <a:srgbClr val="C00000"/>
                </a:solidFill>
              </a:rPr>
              <a:t>managers</a:t>
            </a:r>
            <a:r>
              <a:rPr lang="en-US" sz="1400" dirty="0" smtClean="0"/>
              <a:t>; </a:t>
            </a:r>
            <a:r>
              <a:rPr lang="en-US" sz="1400" dirty="0" smtClean="0">
                <a:solidFill>
                  <a:srgbClr val="C00000"/>
                </a:solidFill>
              </a:rPr>
              <a:t>employees</a:t>
            </a:r>
            <a:r>
              <a:rPr lang="en-US" sz="1400" dirty="0" smtClean="0"/>
              <a:t>; </a:t>
            </a:r>
            <a:r>
              <a:rPr lang="en-US" sz="1400" dirty="0" smtClean="0">
                <a:solidFill>
                  <a:srgbClr val="C00000"/>
                </a:solidFill>
              </a:rPr>
              <a:t>competitors</a:t>
            </a:r>
            <a:r>
              <a:rPr lang="en-US" sz="1400" dirty="0" smtClean="0"/>
              <a:t>; </a:t>
            </a:r>
            <a:r>
              <a:rPr lang="en-US" sz="1400" dirty="0" smtClean="0">
                <a:solidFill>
                  <a:srgbClr val="C00000"/>
                </a:solidFill>
              </a:rPr>
              <a:t>regulatory agencies</a:t>
            </a:r>
            <a:r>
              <a:rPr lang="en-US" sz="1400" dirty="0" smtClean="0"/>
              <a:t>; </a:t>
            </a:r>
            <a:r>
              <a:rPr lang="en-US" sz="1400" dirty="0" smtClean="0">
                <a:solidFill>
                  <a:srgbClr val="C00000"/>
                </a:solidFill>
              </a:rPr>
              <a:t>customers</a:t>
            </a:r>
            <a:r>
              <a:rPr lang="en-US" sz="1400" dirty="0" smtClean="0"/>
              <a:t>; </a:t>
            </a:r>
            <a:r>
              <a:rPr lang="en-US" sz="1400" dirty="0" smtClean="0">
                <a:solidFill>
                  <a:srgbClr val="C00000"/>
                </a:solidFill>
              </a:rPr>
              <a:t>suppliers</a:t>
            </a:r>
            <a:r>
              <a:rPr lang="en-US" sz="1400" dirty="0" smtClean="0"/>
              <a:t>; </a:t>
            </a:r>
            <a:r>
              <a:rPr lang="en-US" sz="1400" dirty="0" smtClean="0">
                <a:solidFill>
                  <a:srgbClr val="C00000"/>
                </a:solidFill>
              </a:rPr>
              <a:t>lawyers</a:t>
            </a:r>
            <a:r>
              <a:rPr lang="en-US" sz="1400" dirty="0" smtClean="0"/>
              <a:t>; </a:t>
            </a:r>
            <a:r>
              <a:rPr lang="en-US" sz="1400" dirty="0" smtClean="0">
                <a:solidFill>
                  <a:srgbClr val="C00000"/>
                </a:solidFill>
              </a:rPr>
              <a:t>other interested market participants  </a:t>
            </a:r>
            <a:endParaRPr lang="en-US" sz="1400" dirty="0">
              <a:solidFill>
                <a:srgbClr val="C00000"/>
              </a:solidFill>
            </a:endParaRPr>
          </a:p>
        </p:txBody>
      </p:sp>
    </p:spTree>
    <p:extLst>
      <p:ext uri="{BB962C8B-B14F-4D97-AF65-F5344CB8AC3E}">
        <p14:creationId xmlns:p14="http://schemas.microsoft.com/office/powerpoint/2010/main" val="1310209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21</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Disclosure Process</a:t>
            </a:r>
            <a:endParaRPr lang="en-US" sz="2800" dirty="0"/>
          </a:p>
        </p:txBody>
      </p:sp>
    </p:spTree>
    <p:extLst>
      <p:ext uri="{BB962C8B-B14F-4D97-AF65-F5344CB8AC3E}">
        <p14:creationId xmlns:p14="http://schemas.microsoft.com/office/powerpoint/2010/main" val="3834330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22</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Disclosure Process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r>
              <a:rPr lang="en-US" sz="1400" kern="1200" dirty="0"/>
              <a:t>The accounting communication process includes more steps and participants than one would envision in a world in which annual and quarterly reports are simply mailed to shareholders. SEC </a:t>
            </a:r>
            <a:r>
              <a:rPr lang="en-US" sz="1400" kern="1200" dirty="0" smtClean="0">
                <a:solidFill>
                  <a:srgbClr val="C00000"/>
                </a:solidFill>
              </a:rPr>
              <a:t>Regulation </a:t>
            </a:r>
            <a:r>
              <a:rPr lang="en-US" sz="1400" kern="1200" dirty="0">
                <a:solidFill>
                  <a:srgbClr val="C00000"/>
                </a:solidFill>
              </a:rPr>
              <a:t>FD</a:t>
            </a:r>
            <a:r>
              <a:rPr lang="en-US" sz="1400" kern="1200" dirty="0"/>
              <a:t>, for “Fair Disclosure,” requires that companies provide all investors equal access to all important company news. Managers and other insiders are also prohibited from trading their company’s shares based on nonpublic (insider) information so that no party benefits from early access</a:t>
            </a:r>
            <a:r>
              <a:rPr lang="en-US" sz="1400" kern="1200" dirty="0" smtClean="0"/>
              <a:t>.</a:t>
            </a:r>
          </a:p>
          <a:p>
            <a:endParaRPr lang="en-US" sz="1400" kern="1200" dirty="0"/>
          </a:p>
          <a:p>
            <a:endParaRPr lang="en-US" sz="1400" kern="1200" dirty="0" smtClean="0"/>
          </a:p>
          <a:p>
            <a:r>
              <a:rPr lang="en-US" sz="1400" kern="1200" dirty="0"/>
              <a:t>To provide timely information to external users and to limit the possibility of selective leakage of information, </a:t>
            </a:r>
            <a:r>
              <a:rPr lang="en-US" sz="1400" kern="1200" dirty="0" smtClean="0"/>
              <a:t>public </a:t>
            </a:r>
            <a:r>
              <a:rPr lang="en-US" sz="1400" kern="1200" dirty="0"/>
              <a:t>companies announce quarterly and annual earnings (audited for </a:t>
            </a:r>
            <a:r>
              <a:rPr lang="en-US" sz="1400" kern="1200" dirty="0" smtClean="0"/>
              <a:t>annual, </a:t>
            </a:r>
            <a:r>
              <a:rPr lang="en-US" sz="1400" kern="1200" dirty="0"/>
              <a:t>and reviewed for </a:t>
            </a:r>
            <a:r>
              <a:rPr lang="en-US" sz="1400" kern="1200" dirty="0" smtClean="0"/>
              <a:t>quarterly, </a:t>
            </a:r>
            <a:r>
              <a:rPr lang="en-US" sz="1400" kern="1200" dirty="0"/>
              <a:t>earnings) through a press release, often before the financial statements become publicly available through EDGAR. A typical earnings press release includes key financial figures, followed by management’s discussion of the results and condensed income statements and balance sheets.</a:t>
            </a:r>
          </a:p>
          <a:p>
            <a:pPr marL="0" indent="0">
              <a:buNone/>
            </a:pPr>
            <a:endParaRPr lang="en-US" sz="1400" kern="1200" dirty="0"/>
          </a:p>
        </p:txBody>
      </p:sp>
    </p:spTree>
    <p:extLst>
      <p:ext uri="{BB962C8B-B14F-4D97-AF65-F5344CB8AC3E}">
        <p14:creationId xmlns:p14="http://schemas.microsoft.com/office/powerpoint/2010/main" val="29552225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23</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Disclosure Process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kern="1200" dirty="0"/>
              <a:t>For privately held companies, annual reports are relatively simple documents photocopied on white bond paper. They normally include only the following</a:t>
            </a:r>
            <a:r>
              <a:rPr lang="en-US" sz="1400" kern="1200" dirty="0" smtClean="0"/>
              <a:t>:</a:t>
            </a:r>
          </a:p>
          <a:p>
            <a:pPr marL="0" indent="0">
              <a:buNone/>
            </a:pPr>
            <a:endParaRPr lang="en-US" sz="1400" kern="1200" dirty="0"/>
          </a:p>
          <a:p>
            <a:pPr marL="749300" lvl="1" indent="-342900">
              <a:buFont typeface="+mj-lt"/>
              <a:buAutoNum type="arabicPeriod"/>
            </a:pPr>
            <a:r>
              <a:rPr lang="en-US" sz="1400" kern="1200" dirty="0" smtClean="0"/>
              <a:t>Four </a:t>
            </a:r>
            <a:r>
              <a:rPr lang="en-US" sz="1400" kern="1200" dirty="0"/>
              <a:t>basic financial statements: income statement, balance sheet, stockholders’ equity or retained earnings statement, and cash flow statement.</a:t>
            </a:r>
          </a:p>
          <a:p>
            <a:pPr marL="749300" lvl="1" indent="-342900">
              <a:buFont typeface="+mj-lt"/>
              <a:buAutoNum type="arabicPeriod"/>
            </a:pPr>
            <a:r>
              <a:rPr lang="en-US" sz="1400" kern="1200" dirty="0" smtClean="0"/>
              <a:t>Related </a:t>
            </a:r>
            <a:r>
              <a:rPr lang="en-US" sz="1400" kern="1200" dirty="0"/>
              <a:t>notes (footnotes).</a:t>
            </a:r>
          </a:p>
          <a:p>
            <a:pPr marL="749300" lvl="1" indent="-342900">
              <a:buFont typeface="+mj-lt"/>
              <a:buAutoNum type="arabicPeriod"/>
            </a:pPr>
            <a:r>
              <a:rPr lang="en-US" sz="1400" kern="1200" dirty="0" smtClean="0"/>
              <a:t>Report </a:t>
            </a:r>
            <a:r>
              <a:rPr lang="en-US" sz="1400" kern="1200" dirty="0"/>
              <a:t>of Independent Accountants (Auditor’s Opinion) if the statements are audited.</a:t>
            </a:r>
          </a:p>
          <a:p>
            <a:endParaRPr lang="en-US" sz="1400" kern="1200" dirty="0" smtClean="0"/>
          </a:p>
          <a:p>
            <a:r>
              <a:rPr lang="en-US" sz="1400" kern="1200" dirty="0" smtClean="0"/>
              <a:t>The </a:t>
            </a:r>
            <a:r>
              <a:rPr lang="en-US" sz="1400" kern="1200" dirty="0"/>
              <a:t>annual reports of public companies filed on Form 10-K are significantly more elaborate mainly because of additional SEC reporting </a:t>
            </a:r>
            <a:r>
              <a:rPr lang="en-US" sz="1400" kern="1200" dirty="0" smtClean="0"/>
              <a:t>requirements</a:t>
            </a:r>
          </a:p>
          <a:p>
            <a:endParaRPr lang="en-US" sz="1400" kern="1200" dirty="0"/>
          </a:p>
          <a:p>
            <a:pPr marL="0" indent="0">
              <a:buNone/>
            </a:pPr>
            <a:endParaRPr lang="en-US" sz="1400" b="1" dirty="0" smtClean="0"/>
          </a:p>
          <a:p>
            <a:pPr marL="0" indent="0">
              <a:buNone/>
            </a:pPr>
            <a:r>
              <a:rPr lang="en-US" sz="1400" b="1" dirty="0" smtClean="0"/>
              <a:t>The </a:t>
            </a:r>
            <a:r>
              <a:rPr lang="en-US" sz="1400" b="1" dirty="0">
                <a:solidFill>
                  <a:srgbClr val="C00000"/>
                </a:solidFill>
              </a:rPr>
              <a:t>Form 10-K </a:t>
            </a:r>
            <a:r>
              <a:rPr lang="en-US" sz="1400" b="1" dirty="0"/>
              <a:t>is the annual report that </a:t>
            </a:r>
            <a:r>
              <a:rPr lang="en-US" sz="1400" b="1" dirty="0">
                <a:solidFill>
                  <a:srgbClr val="C00000"/>
                </a:solidFill>
              </a:rPr>
              <a:t>publicly traded companies</a:t>
            </a:r>
            <a:r>
              <a:rPr lang="en-US" sz="1400" b="1" dirty="0"/>
              <a:t> must file with the </a:t>
            </a:r>
            <a:r>
              <a:rPr lang="en-US" sz="1400" b="1" dirty="0">
                <a:solidFill>
                  <a:srgbClr val="C00000"/>
                </a:solidFill>
              </a:rPr>
              <a:t>SEC</a:t>
            </a:r>
            <a:r>
              <a:rPr lang="en-US" sz="1400" b="1" dirty="0"/>
              <a:t>.  This Form includes disclosures about the </a:t>
            </a:r>
            <a:r>
              <a:rPr lang="en-US" sz="1400" b="1" dirty="0" smtClean="0"/>
              <a:t>business</a:t>
            </a:r>
            <a:r>
              <a:rPr lang="en-US" sz="1400" b="1" dirty="0"/>
              <a:t> </a:t>
            </a:r>
            <a:r>
              <a:rPr lang="en-US" sz="1400" b="1" dirty="0" smtClean="0"/>
              <a:t>and selected </a:t>
            </a:r>
            <a:r>
              <a:rPr lang="en-US" sz="1400" b="1" dirty="0"/>
              <a:t>financial data, </a:t>
            </a:r>
            <a:r>
              <a:rPr lang="en-US" sz="1400" b="1" dirty="0" smtClean="0"/>
              <a:t>and provides </a:t>
            </a:r>
            <a:r>
              <a:rPr lang="en-US" sz="1400" b="1" dirty="0"/>
              <a:t>a management discussion and supplemental data along with the financial statements. </a:t>
            </a:r>
          </a:p>
          <a:p>
            <a:endParaRPr lang="en-US" sz="1400" dirty="0"/>
          </a:p>
        </p:txBody>
      </p:sp>
    </p:spTree>
    <p:extLst>
      <p:ext uri="{BB962C8B-B14F-4D97-AF65-F5344CB8AC3E}">
        <p14:creationId xmlns:p14="http://schemas.microsoft.com/office/powerpoint/2010/main" val="21813942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24</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Earnings Announcement</a:t>
            </a:r>
            <a:endParaRPr lang="en-US" altLang="en-US" dirty="0" smtClean="0">
              <a:solidFill>
                <a:schemeClr val="bg1"/>
              </a:solidFill>
            </a:endParaRP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002" t="35741" r="25220" b="20899"/>
          <a:stretch/>
        </p:blipFill>
        <p:spPr bwMode="auto">
          <a:xfrm>
            <a:off x="1046018" y="990600"/>
            <a:ext cx="7772400" cy="4050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6713" y="990600"/>
            <a:ext cx="1431010" cy="1017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1143000" y="1219200"/>
            <a:ext cx="7315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228600" algn="l" rtl="0" eaLnBrk="0" fontAlgn="base" hangingPunct="0">
              <a:spcBef>
                <a:spcPct val="20000"/>
              </a:spcBef>
              <a:spcAft>
                <a:spcPct val="0"/>
              </a:spcAft>
              <a:buChar char="•"/>
              <a:defRPr sz="3200" baseline="0">
                <a:solidFill>
                  <a:schemeClr val="tx1"/>
                </a:solidFill>
                <a:latin typeface="+mn-lt"/>
                <a:ea typeface="+mn-ea"/>
                <a:cs typeface="+mn-cs"/>
              </a:defRPr>
            </a:lvl1pPr>
            <a:lvl2pPr marL="635000" indent="-177800" algn="l" rtl="0" eaLnBrk="0" fontAlgn="base" hangingPunct="0">
              <a:spcBef>
                <a:spcPct val="20000"/>
              </a:spcBef>
              <a:spcAft>
                <a:spcPct val="0"/>
              </a:spcAft>
              <a:buChar char="•"/>
              <a:defRPr sz="2800" baseline="0">
                <a:solidFill>
                  <a:schemeClr val="tx1"/>
                </a:solidFill>
                <a:latin typeface="+mn-lt"/>
                <a:ea typeface="+mn-ea"/>
              </a:defRPr>
            </a:lvl2pPr>
            <a:lvl3pPr marL="1092200" indent="-177800" algn="l" rtl="0" eaLnBrk="0" fontAlgn="base" hangingPunct="0">
              <a:spcBef>
                <a:spcPct val="20000"/>
              </a:spcBef>
              <a:spcAft>
                <a:spcPct val="0"/>
              </a:spcAft>
              <a:buChar char="•"/>
              <a:defRPr sz="2400" baseline="0">
                <a:solidFill>
                  <a:schemeClr val="tx1"/>
                </a:solidFill>
                <a:latin typeface="+mn-lt"/>
                <a:ea typeface="+mn-ea"/>
              </a:defRPr>
            </a:lvl3pPr>
            <a:lvl4pPr marL="1549400" indent="-177800" algn="l" rtl="0" eaLnBrk="0" fontAlgn="base" hangingPunct="0">
              <a:spcBef>
                <a:spcPct val="20000"/>
              </a:spcBef>
              <a:spcAft>
                <a:spcPct val="0"/>
              </a:spcAft>
              <a:buChar char="•"/>
              <a:defRPr sz="2000" baseline="0">
                <a:solidFill>
                  <a:schemeClr val="tx1"/>
                </a:solidFill>
                <a:latin typeface="+mn-lt"/>
                <a:ea typeface="+mn-ea"/>
              </a:defRPr>
            </a:lvl4pPr>
            <a:lvl5pPr marL="2006600" indent="-177800" algn="l" rtl="0" eaLnBrk="0" fontAlgn="base" hangingPunct="0">
              <a:spcBef>
                <a:spcPct val="20000"/>
              </a:spcBef>
              <a:spcAft>
                <a:spcPct val="0"/>
              </a:spcAft>
              <a:buChar char="•"/>
              <a:defRPr sz="2000" baseline="0">
                <a:solidFill>
                  <a:schemeClr val="tx1"/>
                </a:solidFill>
                <a:latin typeface="+mn-lt"/>
                <a:ea typeface="+mn-ea"/>
              </a:defRPr>
            </a:lvl5pPr>
            <a:lvl6pPr marL="2463800" indent="-177800" algn="l" rtl="0" fontAlgn="base">
              <a:spcBef>
                <a:spcPct val="20000"/>
              </a:spcBef>
              <a:spcAft>
                <a:spcPct val="0"/>
              </a:spcAft>
              <a:buChar char="•"/>
              <a:defRPr sz="2000">
                <a:solidFill>
                  <a:srgbClr val="002E62"/>
                </a:solidFill>
                <a:latin typeface="+mn-lt"/>
                <a:ea typeface="+mn-ea"/>
              </a:defRPr>
            </a:lvl6pPr>
            <a:lvl7pPr marL="2921000" indent="-177800" algn="l" rtl="0" fontAlgn="base">
              <a:spcBef>
                <a:spcPct val="20000"/>
              </a:spcBef>
              <a:spcAft>
                <a:spcPct val="0"/>
              </a:spcAft>
              <a:buChar char="•"/>
              <a:defRPr sz="2000">
                <a:solidFill>
                  <a:srgbClr val="002E62"/>
                </a:solidFill>
                <a:latin typeface="+mn-lt"/>
                <a:ea typeface="+mn-ea"/>
              </a:defRPr>
            </a:lvl7pPr>
            <a:lvl8pPr marL="3378200" indent="-177800" algn="l" rtl="0" fontAlgn="base">
              <a:spcBef>
                <a:spcPct val="20000"/>
              </a:spcBef>
              <a:spcAft>
                <a:spcPct val="0"/>
              </a:spcAft>
              <a:buChar char="•"/>
              <a:defRPr sz="2000">
                <a:solidFill>
                  <a:srgbClr val="002E62"/>
                </a:solidFill>
                <a:latin typeface="+mn-lt"/>
                <a:ea typeface="+mn-ea"/>
              </a:defRPr>
            </a:lvl8pPr>
            <a:lvl9pPr marL="3835400" indent="-177800" algn="l" rtl="0" fontAlgn="base">
              <a:spcBef>
                <a:spcPct val="20000"/>
              </a:spcBef>
              <a:spcAft>
                <a:spcPct val="0"/>
              </a:spcAft>
              <a:buChar char="•"/>
              <a:defRPr sz="2000">
                <a:solidFill>
                  <a:srgbClr val="002E62"/>
                </a:solidFill>
                <a:latin typeface="+mn-lt"/>
                <a:ea typeface="+mn-ea"/>
              </a:defRPr>
            </a:lvl9pPr>
          </a:lstStyle>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pPr marL="0" indent="0">
              <a:buNone/>
            </a:pPr>
            <a:r>
              <a:rPr lang="en-US" sz="1400" b="1" kern="1200" dirty="0" smtClean="0">
                <a:solidFill>
                  <a:srgbClr val="C00000"/>
                </a:solidFill>
              </a:rPr>
              <a:t>Is this release good news or bad news for Disney? How should the market respond to this disclosure? </a:t>
            </a:r>
            <a:endParaRPr lang="en-US" sz="1400" b="1" kern="1200" dirty="0">
              <a:solidFill>
                <a:srgbClr val="C00000"/>
              </a:solidFill>
            </a:endParaRPr>
          </a:p>
        </p:txBody>
      </p:sp>
    </p:spTree>
    <p:extLst>
      <p:ext uri="{BB962C8B-B14F-4D97-AF65-F5344CB8AC3E}">
        <p14:creationId xmlns:p14="http://schemas.microsoft.com/office/powerpoint/2010/main" val="28838057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268" t="25391" r="34992" b="55468"/>
          <a:stretch/>
        </p:blipFill>
        <p:spPr bwMode="auto">
          <a:xfrm>
            <a:off x="1117287" y="1023937"/>
            <a:ext cx="5300662" cy="1400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25</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Earnings Announcement</a:t>
            </a:r>
            <a:endParaRPr lang="en-US" altLang="en-US" dirty="0" smtClean="0">
              <a:solidFill>
                <a:schemeClr val="bg1"/>
              </a:solidFill>
            </a:endParaRPr>
          </a:p>
        </p:txBody>
      </p:sp>
      <p:pic>
        <p:nvPicPr>
          <p:cNvPr id="6" name="Picture 5" descr="Image result for disney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7190" y="977068"/>
            <a:ext cx="1431010" cy="1017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1143000" y="2424112"/>
            <a:ext cx="7315200" cy="39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228600" algn="l" rtl="0" eaLnBrk="0" fontAlgn="base" hangingPunct="0">
              <a:spcBef>
                <a:spcPct val="20000"/>
              </a:spcBef>
              <a:spcAft>
                <a:spcPct val="0"/>
              </a:spcAft>
              <a:buChar char="•"/>
              <a:defRPr sz="3200" baseline="0">
                <a:solidFill>
                  <a:schemeClr val="tx1"/>
                </a:solidFill>
                <a:latin typeface="+mn-lt"/>
                <a:ea typeface="+mn-ea"/>
                <a:cs typeface="+mn-cs"/>
              </a:defRPr>
            </a:lvl1pPr>
            <a:lvl2pPr marL="635000" indent="-177800" algn="l" rtl="0" eaLnBrk="0" fontAlgn="base" hangingPunct="0">
              <a:spcBef>
                <a:spcPct val="20000"/>
              </a:spcBef>
              <a:spcAft>
                <a:spcPct val="0"/>
              </a:spcAft>
              <a:buChar char="•"/>
              <a:defRPr sz="2800" baseline="0">
                <a:solidFill>
                  <a:schemeClr val="tx1"/>
                </a:solidFill>
                <a:latin typeface="+mn-lt"/>
                <a:ea typeface="+mn-ea"/>
              </a:defRPr>
            </a:lvl2pPr>
            <a:lvl3pPr marL="1092200" indent="-177800" algn="l" rtl="0" eaLnBrk="0" fontAlgn="base" hangingPunct="0">
              <a:spcBef>
                <a:spcPct val="20000"/>
              </a:spcBef>
              <a:spcAft>
                <a:spcPct val="0"/>
              </a:spcAft>
              <a:buChar char="•"/>
              <a:defRPr sz="2400" baseline="0">
                <a:solidFill>
                  <a:schemeClr val="tx1"/>
                </a:solidFill>
                <a:latin typeface="+mn-lt"/>
                <a:ea typeface="+mn-ea"/>
              </a:defRPr>
            </a:lvl3pPr>
            <a:lvl4pPr marL="1549400" indent="-177800" algn="l" rtl="0" eaLnBrk="0" fontAlgn="base" hangingPunct="0">
              <a:spcBef>
                <a:spcPct val="20000"/>
              </a:spcBef>
              <a:spcAft>
                <a:spcPct val="0"/>
              </a:spcAft>
              <a:buChar char="•"/>
              <a:defRPr sz="2000" baseline="0">
                <a:solidFill>
                  <a:schemeClr val="tx1"/>
                </a:solidFill>
                <a:latin typeface="+mn-lt"/>
                <a:ea typeface="+mn-ea"/>
              </a:defRPr>
            </a:lvl4pPr>
            <a:lvl5pPr marL="2006600" indent="-177800" algn="l" rtl="0" eaLnBrk="0" fontAlgn="base" hangingPunct="0">
              <a:spcBef>
                <a:spcPct val="20000"/>
              </a:spcBef>
              <a:spcAft>
                <a:spcPct val="0"/>
              </a:spcAft>
              <a:buChar char="•"/>
              <a:defRPr sz="2000" baseline="0">
                <a:solidFill>
                  <a:schemeClr val="tx1"/>
                </a:solidFill>
                <a:latin typeface="+mn-lt"/>
                <a:ea typeface="+mn-ea"/>
              </a:defRPr>
            </a:lvl5pPr>
            <a:lvl6pPr marL="2463800" indent="-177800" algn="l" rtl="0" fontAlgn="base">
              <a:spcBef>
                <a:spcPct val="20000"/>
              </a:spcBef>
              <a:spcAft>
                <a:spcPct val="0"/>
              </a:spcAft>
              <a:buChar char="•"/>
              <a:defRPr sz="2000">
                <a:solidFill>
                  <a:srgbClr val="002E62"/>
                </a:solidFill>
                <a:latin typeface="+mn-lt"/>
                <a:ea typeface="+mn-ea"/>
              </a:defRPr>
            </a:lvl6pPr>
            <a:lvl7pPr marL="2921000" indent="-177800" algn="l" rtl="0" fontAlgn="base">
              <a:spcBef>
                <a:spcPct val="20000"/>
              </a:spcBef>
              <a:spcAft>
                <a:spcPct val="0"/>
              </a:spcAft>
              <a:buChar char="•"/>
              <a:defRPr sz="2000">
                <a:solidFill>
                  <a:srgbClr val="002E62"/>
                </a:solidFill>
                <a:latin typeface="+mn-lt"/>
                <a:ea typeface="+mn-ea"/>
              </a:defRPr>
            </a:lvl7pPr>
            <a:lvl8pPr marL="3378200" indent="-177800" algn="l" rtl="0" fontAlgn="base">
              <a:spcBef>
                <a:spcPct val="20000"/>
              </a:spcBef>
              <a:spcAft>
                <a:spcPct val="0"/>
              </a:spcAft>
              <a:buChar char="•"/>
              <a:defRPr sz="2000">
                <a:solidFill>
                  <a:srgbClr val="002E62"/>
                </a:solidFill>
                <a:latin typeface="+mn-lt"/>
                <a:ea typeface="+mn-ea"/>
              </a:defRPr>
            </a:lvl8pPr>
            <a:lvl9pPr marL="3835400" indent="-177800" algn="l" rtl="0" fontAlgn="base">
              <a:spcBef>
                <a:spcPct val="20000"/>
              </a:spcBef>
              <a:spcAft>
                <a:spcPct val="0"/>
              </a:spcAft>
              <a:buChar char="•"/>
              <a:defRPr sz="2000">
                <a:solidFill>
                  <a:srgbClr val="002E62"/>
                </a:solidFill>
                <a:latin typeface="+mn-lt"/>
                <a:ea typeface="+mn-ea"/>
              </a:defRPr>
            </a:lvl9pPr>
          </a:lstStyle>
          <a:p>
            <a:pPr marL="0" indent="0">
              <a:buNone/>
            </a:pPr>
            <a:r>
              <a:rPr lang="en-US" sz="1400" b="1" dirty="0" smtClean="0">
                <a:solidFill>
                  <a:srgbClr val="000099"/>
                </a:solidFill>
              </a:rPr>
              <a:t>The </a:t>
            </a:r>
            <a:r>
              <a:rPr lang="en-US" sz="1400" b="1" dirty="0">
                <a:solidFill>
                  <a:srgbClr val="000099"/>
                </a:solidFill>
              </a:rPr>
              <a:t>Cowen Insight</a:t>
            </a:r>
          </a:p>
          <a:p>
            <a:pPr marL="0" indent="0">
              <a:buNone/>
            </a:pPr>
            <a:r>
              <a:rPr lang="en-US" sz="1400" dirty="0">
                <a:solidFill>
                  <a:srgbClr val="000099"/>
                </a:solidFill>
              </a:rPr>
              <a:t>Disney reported FQ2 revenue that was below our estimates and consensus. However</a:t>
            </a:r>
            <a:r>
              <a:rPr lang="en-US" sz="1400" dirty="0" smtClean="0">
                <a:solidFill>
                  <a:srgbClr val="000099"/>
                </a:solidFill>
              </a:rPr>
              <a:t>, reported </a:t>
            </a:r>
            <a:r>
              <a:rPr lang="en-US" sz="1400" dirty="0">
                <a:solidFill>
                  <a:srgbClr val="000099"/>
                </a:solidFill>
              </a:rPr>
              <a:t>EPS was above consensus. We are lowering our FY17 estimates (which </a:t>
            </a:r>
            <a:r>
              <a:rPr lang="en-US" sz="1400" dirty="0" smtClean="0">
                <a:solidFill>
                  <a:srgbClr val="000099"/>
                </a:solidFill>
              </a:rPr>
              <a:t>were above </a:t>
            </a:r>
            <a:r>
              <a:rPr lang="en-US" sz="1400" dirty="0">
                <a:solidFill>
                  <a:srgbClr val="000099"/>
                </a:solidFill>
              </a:rPr>
              <a:t>consensus). We view DIS shares as somewhat aggressively valued and </a:t>
            </a:r>
            <a:r>
              <a:rPr lang="en-US" sz="1400" dirty="0" smtClean="0">
                <a:solidFill>
                  <a:srgbClr val="000099"/>
                </a:solidFill>
              </a:rPr>
              <a:t>reiterate our </a:t>
            </a:r>
            <a:r>
              <a:rPr lang="en-US" sz="1400" dirty="0">
                <a:solidFill>
                  <a:srgbClr val="000099"/>
                </a:solidFill>
              </a:rPr>
              <a:t>Market Perform (2) rating.</a:t>
            </a:r>
          </a:p>
          <a:p>
            <a:pPr marL="0" indent="0">
              <a:buNone/>
            </a:pPr>
            <a:endParaRPr lang="en-US" sz="1400" dirty="0" smtClean="0"/>
          </a:p>
          <a:p>
            <a:pPr marL="0" indent="0">
              <a:buNone/>
            </a:pPr>
            <a:r>
              <a:rPr lang="en-US" sz="1400" b="1" dirty="0" smtClean="0"/>
              <a:t>Revenue </a:t>
            </a:r>
            <a:r>
              <a:rPr lang="en-US" sz="1400" b="1" dirty="0"/>
              <a:t>Miss and EPS Beat vs. </a:t>
            </a:r>
            <a:r>
              <a:rPr lang="en-US" sz="1400" b="1" dirty="0" smtClean="0"/>
              <a:t>Consensus</a:t>
            </a:r>
            <a:endParaRPr lang="en-US" sz="1400" b="1" dirty="0"/>
          </a:p>
          <a:p>
            <a:pPr marL="0" indent="0">
              <a:buNone/>
            </a:pPr>
            <a:r>
              <a:rPr lang="en-US" sz="1400" dirty="0"/>
              <a:t>Revenue of $13.34B (+3% y/y) was below both our $13.69B estimate and </a:t>
            </a:r>
            <a:r>
              <a:rPr lang="en-US" sz="1400" dirty="0" smtClean="0"/>
              <a:t>consensus $</a:t>
            </a:r>
            <a:r>
              <a:rPr lang="en-US" sz="1400" dirty="0"/>
              <a:t>13.45B estimate, driven largely by Consumer Products revenues of $1.06B vs. </a:t>
            </a:r>
            <a:r>
              <a:rPr lang="en-US" sz="1400" dirty="0" smtClean="0"/>
              <a:t>our $</a:t>
            </a:r>
            <a:r>
              <a:rPr lang="en-US" sz="1400" dirty="0"/>
              <a:t>1.21B estimate. Adjusted EPS of $1.50 (+10% y/y) came in below our $1.56 </a:t>
            </a:r>
            <a:r>
              <a:rPr lang="en-US" sz="1400" dirty="0" smtClean="0"/>
              <a:t>estimate but </a:t>
            </a:r>
            <a:r>
              <a:rPr lang="en-US" sz="1400" dirty="0"/>
              <a:t>above consensus $1.41. Bottom line downside vs. our estimate was driven </a:t>
            </a:r>
            <a:r>
              <a:rPr lang="en-US" sz="1400" dirty="0" smtClean="0"/>
              <a:t>by lower </a:t>
            </a:r>
            <a:r>
              <a:rPr lang="en-US" sz="1400" dirty="0"/>
              <a:t>than expected EBIT from Parks &amp; Resorts (reported $750MM vs. our </a:t>
            </a:r>
            <a:r>
              <a:rPr lang="en-US" sz="1400" dirty="0" smtClean="0"/>
              <a:t>admittedly aggressive </a:t>
            </a:r>
            <a:r>
              <a:rPr lang="en-US" sz="1400" dirty="0"/>
              <a:t>$871MM estimate) as well as lower contributions from </a:t>
            </a:r>
            <a:r>
              <a:rPr lang="en-US" sz="1400" dirty="0" smtClean="0"/>
              <a:t>movie-linked merchandise </a:t>
            </a:r>
            <a:r>
              <a:rPr lang="en-US" sz="1400" dirty="0"/>
              <a:t>sales that impacted both CP and Studio Entertainment results</a:t>
            </a:r>
            <a:r>
              <a:rPr lang="en-US" sz="1400" dirty="0" smtClean="0"/>
              <a:t>.</a:t>
            </a:r>
          </a:p>
          <a:p>
            <a:pPr marL="0" indent="0">
              <a:buNone/>
            </a:pPr>
            <a:endParaRPr lang="en-US" sz="1400" dirty="0"/>
          </a:p>
          <a:p>
            <a:pPr marL="0" indent="0">
              <a:buNone/>
            </a:pPr>
            <a:endParaRPr lang="en-US" sz="1400" dirty="0" smtClean="0"/>
          </a:p>
          <a:p>
            <a:pPr marL="0" indent="0">
              <a:buNone/>
            </a:pPr>
            <a:r>
              <a:rPr lang="en-US" sz="1000" dirty="0" smtClean="0"/>
              <a:t>Note: DIS did beat consensus expectations for EPS. This excerpt from Cowen does not reflect analyst consensus forecasts.</a:t>
            </a:r>
            <a:endParaRPr lang="en-US" sz="1000" dirty="0"/>
          </a:p>
          <a:p>
            <a:endParaRPr lang="en-US" sz="1400" dirty="0" smtClean="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endParaRPr lang="en-US" sz="1400" dirty="0"/>
          </a:p>
          <a:p>
            <a:endParaRPr lang="en-US" sz="1400" kern="1200" dirty="0" smtClean="0"/>
          </a:p>
          <a:p>
            <a:pPr marL="0" indent="0">
              <a:buNone/>
            </a:pPr>
            <a:r>
              <a:rPr lang="en-US" sz="1400" b="1" kern="1200" dirty="0" smtClean="0">
                <a:solidFill>
                  <a:srgbClr val="C00000"/>
                </a:solidFill>
              </a:rPr>
              <a:t>Is this release good news or bad news for Disney? How should the market respond to this disclosure? </a:t>
            </a:r>
            <a:endParaRPr lang="en-US" sz="1400" b="1" kern="1200" dirty="0">
              <a:solidFill>
                <a:srgbClr val="C00000"/>
              </a:solidFill>
            </a:endParaRPr>
          </a:p>
        </p:txBody>
      </p:sp>
    </p:spTree>
    <p:extLst>
      <p:ext uri="{BB962C8B-B14F-4D97-AF65-F5344CB8AC3E}">
        <p14:creationId xmlns:p14="http://schemas.microsoft.com/office/powerpoint/2010/main" val="2614459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p:cNvSpPr txBox="1">
            <a:spLocks noChangeArrowheads="1"/>
          </p:cNvSpPr>
          <p:nvPr/>
        </p:nvSpPr>
        <p:spPr bwMode="auto">
          <a:xfrm>
            <a:off x="1143000" y="1219200"/>
            <a:ext cx="7543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228600" algn="l" rtl="0" eaLnBrk="0" fontAlgn="base" hangingPunct="0">
              <a:spcBef>
                <a:spcPct val="20000"/>
              </a:spcBef>
              <a:spcAft>
                <a:spcPct val="0"/>
              </a:spcAft>
              <a:buChar char="•"/>
              <a:defRPr sz="3200">
                <a:solidFill>
                  <a:srgbClr val="002E62"/>
                </a:solidFill>
                <a:latin typeface="+mn-lt"/>
                <a:ea typeface="+mn-ea"/>
                <a:cs typeface="+mn-cs"/>
              </a:defRPr>
            </a:lvl1pPr>
            <a:lvl2pPr marL="635000" indent="-177800" algn="l" rtl="0" eaLnBrk="0" fontAlgn="base" hangingPunct="0">
              <a:spcBef>
                <a:spcPct val="20000"/>
              </a:spcBef>
              <a:spcAft>
                <a:spcPct val="0"/>
              </a:spcAft>
              <a:buChar char="•"/>
              <a:defRPr sz="2800">
                <a:solidFill>
                  <a:srgbClr val="002E62"/>
                </a:solidFill>
                <a:latin typeface="+mn-lt"/>
                <a:ea typeface="+mn-ea"/>
              </a:defRPr>
            </a:lvl2pPr>
            <a:lvl3pPr marL="1092200" indent="-177800" algn="l" rtl="0" eaLnBrk="0" fontAlgn="base" hangingPunct="0">
              <a:spcBef>
                <a:spcPct val="20000"/>
              </a:spcBef>
              <a:spcAft>
                <a:spcPct val="0"/>
              </a:spcAft>
              <a:buChar char="•"/>
              <a:defRPr sz="2400">
                <a:solidFill>
                  <a:srgbClr val="002E62"/>
                </a:solidFill>
                <a:latin typeface="+mn-lt"/>
                <a:ea typeface="+mn-ea"/>
              </a:defRPr>
            </a:lvl3pPr>
            <a:lvl4pPr marL="1549400" indent="-177800" algn="l" rtl="0" eaLnBrk="0" fontAlgn="base" hangingPunct="0">
              <a:spcBef>
                <a:spcPct val="20000"/>
              </a:spcBef>
              <a:spcAft>
                <a:spcPct val="0"/>
              </a:spcAft>
              <a:buChar char="•"/>
              <a:defRPr sz="2000">
                <a:solidFill>
                  <a:srgbClr val="002E62"/>
                </a:solidFill>
                <a:latin typeface="+mn-lt"/>
                <a:ea typeface="+mn-ea"/>
              </a:defRPr>
            </a:lvl4pPr>
            <a:lvl5pPr marL="2006600" indent="-177800" algn="l" rtl="0" eaLnBrk="0" fontAlgn="base" hangingPunct="0">
              <a:spcBef>
                <a:spcPct val="20000"/>
              </a:spcBef>
              <a:spcAft>
                <a:spcPct val="0"/>
              </a:spcAft>
              <a:buChar char="•"/>
              <a:defRPr sz="2000">
                <a:solidFill>
                  <a:srgbClr val="002E62"/>
                </a:solidFill>
                <a:latin typeface="+mn-lt"/>
                <a:ea typeface="+mn-ea"/>
              </a:defRPr>
            </a:lvl5pPr>
            <a:lvl6pPr marL="2463800" indent="-177800" algn="l" rtl="0" fontAlgn="base">
              <a:spcBef>
                <a:spcPct val="20000"/>
              </a:spcBef>
              <a:spcAft>
                <a:spcPct val="0"/>
              </a:spcAft>
              <a:buChar char="•"/>
              <a:defRPr sz="2000">
                <a:solidFill>
                  <a:srgbClr val="002E62"/>
                </a:solidFill>
                <a:latin typeface="+mn-lt"/>
                <a:ea typeface="+mn-ea"/>
              </a:defRPr>
            </a:lvl6pPr>
            <a:lvl7pPr marL="2921000" indent="-177800" algn="l" rtl="0" fontAlgn="base">
              <a:spcBef>
                <a:spcPct val="20000"/>
              </a:spcBef>
              <a:spcAft>
                <a:spcPct val="0"/>
              </a:spcAft>
              <a:buChar char="•"/>
              <a:defRPr sz="2000">
                <a:solidFill>
                  <a:srgbClr val="002E62"/>
                </a:solidFill>
                <a:latin typeface="+mn-lt"/>
                <a:ea typeface="+mn-ea"/>
              </a:defRPr>
            </a:lvl7pPr>
            <a:lvl8pPr marL="3378200" indent="-177800" algn="l" rtl="0" fontAlgn="base">
              <a:spcBef>
                <a:spcPct val="20000"/>
              </a:spcBef>
              <a:spcAft>
                <a:spcPct val="0"/>
              </a:spcAft>
              <a:buChar char="•"/>
              <a:defRPr sz="2000">
                <a:solidFill>
                  <a:srgbClr val="002E62"/>
                </a:solidFill>
                <a:latin typeface="+mn-lt"/>
                <a:ea typeface="+mn-ea"/>
              </a:defRPr>
            </a:lvl8pPr>
            <a:lvl9pPr marL="3835400" indent="-177800" algn="l" rtl="0" fontAlgn="base">
              <a:spcBef>
                <a:spcPct val="20000"/>
              </a:spcBef>
              <a:spcAft>
                <a:spcPct val="0"/>
              </a:spcAft>
              <a:buChar char="•"/>
              <a:defRPr sz="2000">
                <a:solidFill>
                  <a:srgbClr val="002E62"/>
                </a:solidFill>
                <a:latin typeface="+mn-lt"/>
                <a:ea typeface="+mn-ea"/>
              </a:defRPr>
            </a:lvl9pPr>
          </a:lstStyle>
          <a:p>
            <a:pPr marL="0" indent="0" eaLnBrk="1" hangingPunct="1">
              <a:buFontTx/>
              <a:buNone/>
              <a:defRPr/>
            </a:pPr>
            <a:r>
              <a:rPr lang="en-US" sz="1600" b="1" kern="0" dirty="0" smtClean="0"/>
              <a:t>Walt Disney Co. (Ticker: DIS)</a:t>
            </a:r>
            <a:r>
              <a:rPr lang="en-US" sz="1600" kern="0" dirty="0" smtClean="0"/>
              <a:t> </a:t>
            </a:r>
          </a:p>
          <a:p>
            <a:pPr marL="0" indent="0" eaLnBrk="1" hangingPunct="1">
              <a:buFontTx/>
              <a:buNone/>
              <a:defRPr/>
            </a:pPr>
            <a:r>
              <a:rPr lang="en-US" sz="1400" kern="0" dirty="0" smtClean="0"/>
              <a:t>250-Day Trading Activity (July 26, 2016 - July 21, 2017)</a:t>
            </a:r>
          </a:p>
          <a:p>
            <a:pPr marL="0" indent="0" eaLnBrk="1" hangingPunct="1">
              <a:buFontTx/>
              <a:buNone/>
              <a:defRPr/>
            </a:pPr>
            <a:r>
              <a:rPr lang="en-US" altLang="en-US" sz="1400" kern="0" dirty="0" smtClean="0"/>
              <a:t>			</a:t>
            </a:r>
            <a:endParaRPr lang="en-US" altLang="en-US" sz="1400" u="sng" kern="0" dirty="0"/>
          </a:p>
          <a:p>
            <a:pPr marL="0" indent="0" eaLnBrk="1" hangingPunct="1">
              <a:buFontTx/>
              <a:buNone/>
              <a:defRPr/>
            </a:pPr>
            <a:r>
              <a:rPr lang="en-US" altLang="en-US" sz="1400" kern="0" dirty="0" smtClean="0"/>
              <a:t>Average Daily Return	 	 0.04%			</a:t>
            </a:r>
          </a:p>
          <a:p>
            <a:pPr marL="0" indent="0" eaLnBrk="1" hangingPunct="1">
              <a:buFontTx/>
              <a:buNone/>
              <a:defRPr/>
            </a:pPr>
            <a:r>
              <a:rPr lang="en-US" altLang="en-US" sz="1400" kern="0" dirty="0" smtClean="0"/>
              <a:t>Average Absolute Daily Return	 0.56%</a:t>
            </a:r>
          </a:p>
          <a:p>
            <a:pPr marL="0" indent="0" eaLnBrk="1" hangingPunct="1">
              <a:buFontTx/>
              <a:buNone/>
              <a:defRPr/>
            </a:pPr>
            <a:r>
              <a:rPr lang="en-US" altLang="en-US" sz="1400" b="1" kern="0" dirty="0" smtClean="0">
                <a:solidFill>
                  <a:srgbClr val="FF0000"/>
                </a:solidFill>
              </a:rPr>
              <a:t>May 10, 2017 EA Return	(2.15%)</a:t>
            </a:r>
          </a:p>
          <a:p>
            <a:pPr marL="0" indent="0" eaLnBrk="1" hangingPunct="1">
              <a:buFontTx/>
              <a:buNone/>
              <a:defRPr/>
            </a:pPr>
            <a:endParaRPr lang="en-US" altLang="en-US" sz="1600" b="1" kern="0" dirty="0">
              <a:solidFill>
                <a:srgbClr val="FF0000"/>
              </a:solidFill>
            </a:endParaRPr>
          </a:p>
          <a:p>
            <a:pPr marL="0" indent="0" eaLnBrk="1" hangingPunct="1">
              <a:buFontTx/>
              <a:buNone/>
              <a:defRPr/>
            </a:pPr>
            <a:endParaRPr lang="en-US" altLang="en-US" sz="1600" b="1" kern="0" dirty="0" smtClean="0">
              <a:solidFill>
                <a:srgbClr val="FF0000"/>
              </a:solidFill>
            </a:endParaRPr>
          </a:p>
          <a:p>
            <a:pPr marL="0" indent="0" eaLnBrk="1" hangingPunct="1">
              <a:buFontTx/>
              <a:buNone/>
              <a:defRPr/>
            </a:pPr>
            <a:endParaRPr lang="en-US" altLang="en-US" sz="1600" b="1" kern="0" dirty="0">
              <a:solidFill>
                <a:srgbClr val="FF0000"/>
              </a:solidFill>
            </a:endParaRPr>
          </a:p>
          <a:p>
            <a:pPr marL="0" indent="0" eaLnBrk="1" hangingPunct="1">
              <a:buFontTx/>
              <a:buNone/>
              <a:defRPr/>
            </a:pPr>
            <a:endParaRPr lang="en-US" altLang="en-US" sz="1400" b="1" kern="0" dirty="0" smtClean="0">
              <a:solidFill>
                <a:srgbClr val="FF0000"/>
              </a:solidFill>
            </a:endParaRPr>
          </a:p>
          <a:p>
            <a:pPr marL="0" indent="0" eaLnBrk="1" hangingPunct="1">
              <a:buFontTx/>
              <a:buNone/>
              <a:defRPr/>
            </a:pPr>
            <a:endParaRPr lang="en-US" altLang="en-US" sz="1400" b="1" kern="0" dirty="0">
              <a:solidFill>
                <a:srgbClr val="FF0000"/>
              </a:solidFill>
            </a:endParaRPr>
          </a:p>
          <a:p>
            <a:pPr marL="0" indent="0" eaLnBrk="1" hangingPunct="1">
              <a:buFontTx/>
              <a:buNone/>
              <a:defRPr/>
            </a:pPr>
            <a:endParaRPr lang="en-US" altLang="en-US" sz="1400" b="1" kern="0" dirty="0" smtClean="0">
              <a:solidFill>
                <a:schemeClr val="tx1"/>
              </a:solidFill>
            </a:endParaRPr>
          </a:p>
          <a:p>
            <a:pPr marL="285750" indent="-285750">
              <a:buFont typeface="Arial" panose="020B0604020202020204" pitchFamily="34" charset="0"/>
              <a:buChar char="•"/>
            </a:pPr>
            <a:endParaRPr lang="en-US" sz="1400" dirty="0" smtClean="0">
              <a:solidFill>
                <a:schemeClr val="tx1"/>
              </a:solidFill>
            </a:endParaRPr>
          </a:p>
          <a:p>
            <a:pPr>
              <a:buFont typeface="Wingdings" panose="05000000000000000000" pitchFamily="2" charset="2"/>
              <a:buChar char="ü"/>
            </a:pPr>
            <a:endParaRPr lang="en-US" sz="1400" dirty="0" smtClean="0">
              <a:solidFill>
                <a:schemeClr val="tx1"/>
              </a:solidFill>
            </a:endParaRPr>
          </a:p>
          <a:p>
            <a:pPr>
              <a:buFont typeface="Wingdings" panose="05000000000000000000" pitchFamily="2" charset="2"/>
              <a:buChar char="ü"/>
            </a:pPr>
            <a:r>
              <a:rPr lang="en-US" sz="1400" dirty="0" smtClean="0">
                <a:solidFill>
                  <a:schemeClr val="tx1"/>
                </a:solidFill>
              </a:rPr>
              <a:t>For actively-traded </a:t>
            </a:r>
            <a:r>
              <a:rPr lang="en-US" sz="1400" dirty="0">
                <a:solidFill>
                  <a:schemeClr val="tx1"/>
                </a:solidFill>
              </a:rPr>
              <a:t>companies, </a:t>
            </a:r>
            <a:r>
              <a:rPr lang="en-US" sz="1400" dirty="0" smtClean="0">
                <a:solidFill>
                  <a:schemeClr val="tx1"/>
                </a:solidFill>
              </a:rPr>
              <a:t>stock </a:t>
            </a:r>
            <a:r>
              <a:rPr lang="en-US" sz="1400" dirty="0">
                <a:solidFill>
                  <a:schemeClr val="tx1"/>
                </a:solidFill>
              </a:rPr>
              <a:t>market </a:t>
            </a:r>
            <a:r>
              <a:rPr lang="en-US" sz="1400" dirty="0" smtClean="0">
                <a:solidFill>
                  <a:schemeClr val="tx1"/>
                </a:solidFill>
              </a:rPr>
              <a:t>reactions </a:t>
            </a:r>
            <a:r>
              <a:rPr lang="en-US" sz="1400" dirty="0">
                <a:solidFill>
                  <a:schemeClr val="tx1"/>
                </a:solidFill>
              </a:rPr>
              <a:t>to news </a:t>
            </a:r>
            <a:r>
              <a:rPr lang="en-US" sz="1400" dirty="0" smtClean="0">
                <a:solidFill>
                  <a:schemeClr val="tx1"/>
                </a:solidFill>
              </a:rPr>
              <a:t>happen quickly</a:t>
            </a:r>
            <a:endParaRPr lang="en-US" sz="1400" dirty="0">
              <a:solidFill>
                <a:schemeClr val="tx1"/>
              </a:solidFill>
            </a:endParaRPr>
          </a:p>
          <a:p>
            <a:pPr>
              <a:buFont typeface="Wingdings" panose="05000000000000000000" pitchFamily="2" charset="2"/>
              <a:buChar char="ü"/>
            </a:pPr>
            <a:endParaRPr lang="en-US" sz="1400" dirty="0">
              <a:solidFill>
                <a:schemeClr val="tx1"/>
              </a:solidFill>
            </a:endParaRPr>
          </a:p>
          <a:p>
            <a:pPr>
              <a:buFont typeface="Wingdings" panose="05000000000000000000" pitchFamily="2" charset="2"/>
              <a:buChar char="ü"/>
            </a:pPr>
            <a:r>
              <a:rPr lang="en-US" sz="1400" dirty="0">
                <a:solidFill>
                  <a:schemeClr val="tx1"/>
                </a:solidFill>
              </a:rPr>
              <a:t>The market reacts not to the amount of earnings, but to the difference between </a:t>
            </a:r>
            <a:r>
              <a:rPr lang="en-US" sz="1400" i="1" dirty="0">
                <a:solidFill>
                  <a:schemeClr val="tx1"/>
                </a:solidFill>
              </a:rPr>
              <a:t>expected</a:t>
            </a:r>
            <a:r>
              <a:rPr lang="en-US" sz="1400" dirty="0">
                <a:solidFill>
                  <a:schemeClr val="tx1"/>
                </a:solidFill>
              </a:rPr>
              <a:t> and </a:t>
            </a:r>
            <a:r>
              <a:rPr lang="en-US" sz="1400" i="1" dirty="0">
                <a:solidFill>
                  <a:schemeClr val="tx1"/>
                </a:solidFill>
              </a:rPr>
              <a:t>actual </a:t>
            </a:r>
            <a:r>
              <a:rPr lang="en-US" sz="1400" dirty="0">
                <a:solidFill>
                  <a:schemeClr val="tx1"/>
                </a:solidFill>
              </a:rPr>
              <a:t>earnings (unexpected earnings</a:t>
            </a:r>
            <a:r>
              <a:rPr lang="en-US" sz="1400" dirty="0" smtClean="0">
                <a:solidFill>
                  <a:schemeClr val="tx1"/>
                </a:solidFill>
              </a:rPr>
              <a:t>)</a:t>
            </a:r>
            <a:endParaRPr lang="en-US" sz="1400" dirty="0">
              <a:solidFill>
                <a:schemeClr val="tx1"/>
              </a:solidFill>
            </a:endParaRPr>
          </a:p>
          <a:p>
            <a:pPr marL="0" indent="0" eaLnBrk="1" hangingPunct="1">
              <a:buFontTx/>
              <a:buNone/>
              <a:defRPr/>
            </a:pPr>
            <a:endParaRPr lang="en-US" altLang="en-US" sz="1600" b="1" kern="0" dirty="0" smtClean="0">
              <a:solidFill>
                <a:srgbClr val="FF0000"/>
              </a:solidFill>
            </a:endParaRPr>
          </a:p>
        </p:txBody>
      </p:sp>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E2A8E939-57B5-43DC-8C7D-C957290878FE}" type="slidenum">
              <a:rPr lang="en-US" altLang="en-US" sz="900" b="1" smtClean="0">
                <a:solidFill>
                  <a:srgbClr val="A51A17"/>
                </a:solidFill>
              </a:rPr>
              <a:pPr/>
              <a:t>26</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162800" cy="609600"/>
          </a:xfrm>
          <a:noFill/>
        </p:spPr>
        <p:txBody>
          <a:bodyPr lIns="0" tIns="0" rIns="0" bIns="0"/>
          <a:lstStyle/>
          <a:p>
            <a:pPr eaLnBrk="1" hangingPunct="1"/>
            <a:r>
              <a:rPr lang="en-US" altLang="en-US" sz="2400" b="1" dirty="0">
                <a:solidFill>
                  <a:schemeClr val="bg1"/>
                </a:solidFill>
              </a:rPr>
              <a:t>Market Reaction to Earnings Announcements</a:t>
            </a:r>
            <a:endParaRPr lang="en-US" altLang="en-US" dirty="0" smtClean="0">
              <a:solidFill>
                <a:schemeClr val="bg1"/>
              </a:solidFill>
            </a:endParaRPr>
          </a:p>
        </p:txBody>
      </p:sp>
      <p:pic>
        <p:nvPicPr>
          <p:cNvPr id="25" name="Picture 24" descr="Image result for disney log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7190" y="977068"/>
            <a:ext cx="1431010" cy="10172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28800" y="2971800"/>
            <a:ext cx="5460639" cy="1676400"/>
          </a:xfrm>
          <a:prstGeom prst="rect">
            <a:avLst/>
          </a:prstGeom>
        </p:spPr>
      </p:pic>
      <p:sp>
        <p:nvSpPr>
          <p:cNvPr id="7" name="Oval 6"/>
          <p:cNvSpPr/>
          <p:nvPr/>
        </p:nvSpPr>
        <p:spPr bwMode="auto">
          <a:xfrm>
            <a:off x="4495800" y="3619500"/>
            <a:ext cx="1905000" cy="11049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3085794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27</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A Closer Look at </a:t>
            </a:r>
            <a:br>
              <a:rPr lang="en-US" sz="2800" dirty="0" smtClean="0"/>
            </a:br>
            <a:r>
              <a:rPr lang="en-US" sz="2800" dirty="0" smtClean="0"/>
              <a:t>Financial Statements</a:t>
            </a:r>
            <a:endParaRPr lang="en-US" sz="2800" dirty="0"/>
          </a:p>
        </p:txBody>
      </p:sp>
    </p:spTree>
    <p:extLst>
      <p:ext uri="{BB962C8B-B14F-4D97-AF65-F5344CB8AC3E}">
        <p14:creationId xmlns:p14="http://schemas.microsoft.com/office/powerpoint/2010/main" val="1686270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28</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A Closer Look</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dirty="0"/>
              <a:t>There are three </a:t>
            </a:r>
            <a:r>
              <a:rPr lang="en-US" sz="1400" dirty="0" smtClean="0"/>
              <a:t>(3) additional </a:t>
            </a:r>
            <a:r>
              <a:rPr lang="en-US" sz="1400" dirty="0"/>
              <a:t>characteristics of financial statements and related disclosures that make them more useful: </a:t>
            </a:r>
          </a:p>
          <a:p>
            <a:pPr>
              <a:buAutoNum type="arabicPeriod"/>
            </a:pPr>
            <a:endParaRPr lang="en-US" sz="1400" kern="1200" dirty="0" smtClean="0"/>
          </a:p>
          <a:p>
            <a:pPr lvl="1">
              <a:spcAft>
                <a:spcPts val="600"/>
              </a:spcAft>
              <a:buAutoNum type="arabicPeriod"/>
            </a:pPr>
            <a:r>
              <a:rPr lang="en-US" sz="1400" kern="1200" dirty="0" smtClean="0">
                <a:solidFill>
                  <a:srgbClr val="C00000"/>
                </a:solidFill>
              </a:rPr>
              <a:t>Comparative </a:t>
            </a:r>
            <a:r>
              <a:rPr lang="en-US" sz="1400" kern="1200" dirty="0">
                <a:solidFill>
                  <a:srgbClr val="C00000"/>
                </a:solidFill>
              </a:rPr>
              <a:t>financial </a:t>
            </a:r>
            <a:r>
              <a:rPr lang="en-US" sz="1400" kern="1200" dirty="0" smtClean="0">
                <a:solidFill>
                  <a:srgbClr val="C00000"/>
                </a:solidFill>
              </a:rPr>
              <a:t>statements:</a:t>
            </a:r>
            <a:r>
              <a:rPr lang="en-US" sz="1400" kern="1200" dirty="0" smtClean="0"/>
              <a:t> Allow </a:t>
            </a:r>
            <a:r>
              <a:rPr lang="en-US" sz="1400" kern="1200" dirty="0"/>
              <a:t>users to compare performance from period to </a:t>
            </a:r>
            <a:r>
              <a:rPr lang="en-US" sz="1400" kern="1200" dirty="0" smtClean="0"/>
              <a:t>period; </a:t>
            </a:r>
            <a:r>
              <a:rPr lang="en-US" sz="1400" kern="1200" dirty="0"/>
              <a:t>companies report financial statement values for the current period and one or more prior periods. </a:t>
            </a:r>
          </a:p>
          <a:p>
            <a:pPr lvl="1">
              <a:spcAft>
                <a:spcPts val="600"/>
              </a:spcAft>
              <a:buAutoNum type="arabicPeriod"/>
            </a:pPr>
            <a:r>
              <a:rPr lang="en-US" sz="1400" kern="1200" dirty="0" smtClean="0">
                <a:solidFill>
                  <a:srgbClr val="C00000"/>
                </a:solidFill>
              </a:rPr>
              <a:t>Additional </a:t>
            </a:r>
            <a:r>
              <a:rPr lang="en-US" sz="1400" kern="1200" dirty="0">
                <a:solidFill>
                  <a:srgbClr val="C00000"/>
                </a:solidFill>
              </a:rPr>
              <a:t>subtotals and classifications in financial </a:t>
            </a:r>
            <a:r>
              <a:rPr lang="en-US" sz="1400" kern="1200" dirty="0" smtClean="0">
                <a:solidFill>
                  <a:srgbClr val="C00000"/>
                </a:solidFill>
              </a:rPr>
              <a:t>statements: </a:t>
            </a:r>
            <a:r>
              <a:rPr lang="en-US" sz="1400" kern="1200" dirty="0" smtClean="0"/>
              <a:t>Companies may use slightly </a:t>
            </a:r>
            <a:r>
              <a:rPr lang="en-US" sz="1400" kern="1200" dirty="0"/>
              <a:t>different statement formats </a:t>
            </a:r>
            <a:r>
              <a:rPr lang="en-US" sz="1400" kern="1200" dirty="0" smtClean="0"/>
              <a:t>to recognize key performance metrics. </a:t>
            </a:r>
            <a:endParaRPr lang="en-US" sz="1400" kern="1200" dirty="0"/>
          </a:p>
          <a:p>
            <a:pPr lvl="1">
              <a:buAutoNum type="arabicPeriod"/>
            </a:pPr>
            <a:r>
              <a:rPr lang="en-US" sz="1400" kern="1200" dirty="0">
                <a:solidFill>
                  <a:srgbClr val="C00000"/>
                </a:solidFill>
              </a:rPr>
              <a:t>Additional </a:t>
            </a:r>
            <a:r>
              <a:rPr lang="en-US" sz="1400" kern="1200" dirty="0" smtClean="0">
                <a:solidFill>
                  <a:srgbClr val="C00000"/>
                </a:solidFill>
              </a:rPr>
              <a:t>disclosures: </a:t>
            </a:r>
            <a:r>
              <a:rPr lang="en-US" sz="1400" kern="1200" dirty="0"/>
              <a:t>Most companies present voluminous notes that are necessary to understand a company’s performance and financial condition. </a:t>
            </a:r>
            <a:endParaRPr lang="en-US" sz="1400" dirty="0"/>
          </a:p>
        </p:txBody>
      </p:sp>
    </p:spTree>
    <p:extLst>
      <p:ext uri="{BB962C8B-B14F-4D97-AF65-F5344CB8AC3E}">
        <p14:creationId xmlns:p14="http://schemas.microsoft.com/office/powerpoint/2010/main" val="42356071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29</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A Closer Look</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kern="1200" dirty="0"/>
              <a:t>The </a:t>
            </a:r>
            <a:r>
              <a:rPr lang="en-US" sz="1400" kern="1200" dirty="0">
                <a:solidFill>
                  <a:srgbClr val="C00000"/>
                </a:solidFill>
              </a:rPr>
              <a:t>gross profit percentage </a:t>
            </a:r>
            <a:r>
              <a:rPr lang="en-US" sz="1400" kern="1200" dirty="0" smtClean="0"/>
              <a:t>is </a:t>
            </a:r>
            <a:r>
              <a:rPr lang="en-US" sz="1400" kern="1200" dirty="0"/>
              <a:t>calculated by dividing gross profit by net sales. Gross profit is equal to Net Sales minus Cost of Goods Sold. The gross profit percentage measures a company’s ability to charge premium prices and produce goods and services at low cost. All other things equal, a higher gross profit results in higher net income</a:t>
            </a:r>
            <a:r>
              <a:rPr lang="en-US" sz="1400" kern="1200" dirty="0" smtClean="0"/>
              <a:t>.</a:t>
            </a:r>
            <a:endParaRPr lang="en-US" sz="1400" kern="1200" dirty="0"/>
          </a:p>
        </p:txBody>
      </p:sp>
      <p:pic>
        <p:nvPicPr>
          <p:cNvPr id="7"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27892" t="31250" r="25110" b="18945"/>
          <a:stretch/>
        </p:blipFill>
        <p:spPr bwMode="auto">
          <a:xfrm>
            <a:off x="990600" y="2192181"/>
            <a:ext cx="7816227" cy="4656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pple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9" y="1801091"/>
            <a:ext cx="1120121" cy="79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913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Corporate Governance</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r>
              <a:rPr lang="en-US" sz="1400" kern="1200" dirty="0"/>
              <a:t>Most businesses invest in </a:t>
            </a:r>
            <a:r>
              <a:rPr lang="en-US" sz="1400" kern="1200" dirty="0">
                <a:solidFill>
                  <a:srgbClr val="C00000"/>
                </a:solidFill>
              </a:rPr>
              <a:t>corporate governance</a:t>
            </a:r>
            <a:r>
              <a:rPr lang="en-US" sz="1400" kern="1200" dirty="0"/>
              <a:t>: procedures designed to ensure that the company is managed in the interests of the shareholders. Much of the corporate governance system is aimed at ensuring integrity in the financial reporting process.</a:t>
            </a:r>
          </a:p>
          <a:p>
            <a:endParaRPr lang="en-US" sz="1400" kern="1200" dirty="0"/>
          </a:p>
          <a:p>
            <a:r>
              <a:rPr lang="en-US" sz="1400" kern="1200" dirty="0" smtClean="0"/>
              <a:t>In </a:t>
            </a:r>
            <a:r>
              <a:rPr lang="en-US" sz="1400" kern="1200" dirty="0"/>
              <a:t>an attempt to restore investor </a:t>
            </a:r>
            <a:r>
              <a:rPr lang="en-US" sz="1400" kern="1200" dirty="0" smtClean="0"/>
              <a:t>confidence after a series of high-profile accounting failures, </a:t>
            </a:r>
            <a:r>
              <a:rPr lang="en-US" sz="1400" kern="1200" dirty="0"/>
              <a:t>Congress passed the Public Accounting Reform and Investor Protection Act (the Sarbanes-Oxley Act ), which </a:t>
            </a:r>
            <a:r>
              <a:rPr lang="en-US" sz="1400" kern="1200" dirty="0" smtClean="0"/>
              <a:t>strengthened </a:t>
            </a:r>
            <a:r>
              <a:rPr lang="en-US" sz="1400" kern="1200" dirty="0"/>
              <a:t>financial reporting and corporate governance for public </a:t>
            </a:r>
            <a:r>
              <a:rPr lang="en-US" sz="1400" kern="1200" dirty="0" smtClean="0"/>
              <a:t>companies.</a:t>
            </a:r>
            <a:endParaRPr lang="en-US" sz="1400" kern="1200" dirty="0"/>
          </a:p>
          <a:p>
            <a:endParaRPr lang="en-US" sz="1400" kern="1200" dirty="0" smtClean="0"/>
          </a:p>
          <a:p>
            <a:endParaRPr lang="en-US" sz="1400" kern="1200" dirty="0" smtClean="0"/>
          </a:p>
          <a:p>
            <a:pPr>
              <a:buFont typeface="Wingdings" panose="05000000000000000000" pitchFamily="2" charset="2"/>
              <a:buChar char="ü"/>
            </a:pPr>
            <a:r>
              <a:rPr lang="en-US" sz="1400" kern="1200" dirty="0" smtClean="0"/>
              <a:t>Three </a:t>
            </a:r>
            <a:r>
              <a:rPr lang="en-US" sz="1400" kern="1200" dirty="0"/>
              <a:t>conditions are necessary for financial statement fraud to </a:t>
            </a:r>
            <a:r>
              <a:rPr lang="en-US" sz="1400" kern="1200" dirty="0" smtClean="0"/>
              <a:t>occur:</a:t>
            </a:r>
          </a:p>
          <a:p>
            <a:pPr marL="749300" lvl="1" indent="-342900">
              <a:buFont typeface="+mj-lt"/>
              <a:buAutoNum type="arabicParenR"/>
            </a:pPr>
            <a:r>
              <a:rPr lang="en-US" sz="1400" kern="1200" dirty="0" smtClean="0"/>
              <a:t>an </a:t>
            </a:r>
            <a:r>
              <a:rPr lang="en-US" sz="1400" kern="1200" dirty="0">
                <a:solidFill>
                  <a:srgbClr val="C00000"/>
                </a:solidFill>
              </a:rPr>
              <a:t>incentive</a:t>
            </a:r>
            <a:r>
              <a:rPr lang="en-US" sz="1400" kern="1200" dirty="0"/>
              <a:t> to commit </a:t>
            </a:r>
            <a:r>
              <a:rPr lang="en-US" sz="1400" kern="1200" dirty="0" smtClean="0"/>
              <a:t>fraud</a:t>
            </a:r>
          </a:p>
          <a:p>
            <a:pPr marL="749300" lvl="1" indent="-342900">
              <a:buFont typeface="+mj-lt"/>
              <a:buAutoNum type="arabicParenR"/>
            </a:pPr>
            <a:r>
              <a:rPr lang="en-US" sz="1400" kern="1200" dirty="0" smtClean="0"/>
              <a:t>the </a:t>
            </a:r>
            <a:r>
              <a:rPr lang="en-US" sz="1400" kern="1200" dirty="0">
                <a:solidFill>
                  <a:srgbClr val="7030A0"/>
                </a:solidFill>
              </a:rPr>
              <a:t>opportunity</a:t>
            </a:r>
            <a:r>
              <a:rPr lang="en-US" sz="1400" kern="1200" dirty="0"/>
              <a:t> to commit </a:t>
            </a:r>
            <a:r>
              <a:rPr lang="en-US" sz="1400" kern="1200" dirty="0" smtClean="0"/>
              <a:t>fraud</a:t>
            </a:r>
          </a:p>
          <a:p>
            <a:pPr marL="749300" lvl="1" indent="-342900">
              <a:buFont typeface="+mj-lt"/>
              <a:buAutoNum type="arabicParenR"/>
            </a:pPr>
            <a:r>
              <a:rPr lang="en-US" sz="1400" kern="1200" dirty="0" smtClean="0"/>
              <a:t>the </a:t>
            </a:r>
            <a:r>
              <a:rPr lang="en-US" sz="1400" kern="1200" dirty="0">
                <a:solidFill>
                  <a:srgbClr val="0C5C1B"/>
                </a:solidFill>
              </a:rPr>
              <a:t>ability to rationalize </a:t>
            </a:r>
            <a:r>
              <a:rPr lang="en-US" sz="1400" kern="1200" dirty="0"/>
              <a:t>the </a:t>
            </a:r>
            <a:r>
              <a:rPr lang="en-US" sz="1400" kern="1200" dirty="0" smtClean="0"/>
              <a:t>misdeed</a:t>
            </a:r>
          </a:p>
          <a:p>
            <a:pPr marL="0" indent="0">
              <a:buNone/>
            </a:pPr>
            <a:endParaRPr lang="en-US" sz="1400" kern="1200" dirty="0" smtClean="0"/>
          </a:p>
          <a:p>
            <a:pPr marL="0" indent="0">
              <a:buNone/>
            </a:pPr>
            <a:endParaRPr lang="en-US" sz="1400" kern="1200" dirty="0" smtClean="0"/>
          </a:p>
          <a:p>
            <a:pPr marL="406400" lvl="1" indent="0">
              <a:buNone/>
            </a:pPr>
            <a:r>
              <a:rPr lang="en-US" sz="1400" kern="1200" dirty="0" smtClean="0"/>
              <a:t>These </a:t>
            </a:r>
            <a:r>
              <a:rPr lang="en-US" sz="1400" kern="1200" dirty="0"/>
              <a:t>conditions make up what antifraud experts call the </a:t>
            </a:r>
            <a:r>
              <a:rPr lang="en-US" sz="1400" b="1" kern="1200" dirty="0">
                <a:solidFill>
                  <a:srgbClr val="C00000"/>
                </a:solidFill>
              </a:rPr>
              <a:t>fraud triangle</a:t>
            </a:r>
            <a:r>
              <a:rPr lang="en-US" sz="1400" kern="1200" dirty="0"/>
              <a:t>. A good system of corporate governance is designed to address these conditions. </a:t>
            </a:r>
            <a:endParaRPr lang="en-US" sz="1400" dirty="0"/>
          </a:p>
        </p:txBody>
      </p:sp>
      <p:pic>
        <p:nvPicPr>
          <p:cNvPr id="7" name="Picture 6"/>
          <p:cNvPicPr>
            <a:picLocks noChangeAspect="1" noChangeArrowheads="1"/>
          </p:cNvPicPr>
          <p:nvPr/>
        </p:nvPicPr>
        <p:blipFill>
          <a:blip r:embed="rId3" cstate="print"/>
          <a:srcRect/>
          <a:stretch>
            <a:fillRect/>
          </a:stretch>
        </p:blipFill>
        <p:spPr bwMode="auto">
          <a:xfrm>
            <a:off x="7086600" y="3453237"/>
            <a:ext cx="1654185" cy="1548092"/>
          </a:xfrm>
          <a:prstGeom prst="rect">
            <a:avLst/>
          </a:prstGeom>
          <a:noFill/>
          <a:ln w="9525">
            <a:solidFill>
              <a:schemeClr val="accent3">
                <a:lumMod val="50000"/>
              </a:schemeClr>
            </a:solidFill>
            <a:miter lim="800000"/>
            <a:headEnd/>
            <a:tailEnd/>
          </a:ln>
        </p:spPr>
      </p:pic>
    </p:spTree>
    <p:extLst>
      <p:ext uri="{BB962C8B-B14F-4D97-AF65-F5344CB8AC3E}">
        <p14:creationId xmlns:p14="http://schemas.microsoft.com/office/powerpoint/2010/main" val="9250292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30</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A Closer Look</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spcAft>
                <a:spcPts val="600"/>
              </a:spcAft>
              <a:buNone/>
            </a:pPr>
            <a:r>
              <a:rPr lang="en-US" sz="1400" kern="1200" dirty="0"/>
              <a:t>Both the FASB and IASB require an additional statement, titled the </a:t>
            </a:r>
            <a:r>
              <a:rPr lang="en-US" sz="1400" kern="1200" dirty="0">
                <a:solidFill>
                  <a:srgbClr val="C00000"/>
                </a:solidFill>
              </a:rPr>
              <a:t>Statement of Comprehensive Income</a:t>
            </a:r>
            <a:r>
              <a:rPr lang="en-US" sz="1400" kern="1200" dirty="0"/>
              <a:t>, which can be presented separately or in combination with the income statement. </a:t>
            </a:r>
            <a:endParaRPr lang="en-US" sz="1400" kern="1200" dirty="0" smtClean="0"/>
          </a:p>
          <a:p>
            <a:pPr marL="0" indent="0">
              <a:buNone/>
            </a:pPr>
            <a:endParaRPr lang="en-US" sz="1400" kern="1200"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111" t="25976" r="25329" b="18359"/>
          <a:stretch/>
        </p:blipFill>
        <p:spPr bwMode="auto">
          <a:xfrm>
            <a:off x="1295400" y="2043382"/>
            <a:ext cx="7162800" cy="4814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pple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9" y="1801091"/>
            <a:ext cx="1120121" cy="79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7990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31</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A Closer Look</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kern="1200" dirty="0" smtClean="0"/>
              <a:t>On the Statement of Cash Flows, </a:t>
            </a:r>
            <a:r>
              <a:rPr lang="en-US" sz="1400" kern="1200" dirty="0" smtClean="0">
                <a:solidFill>
                  <a:srgbClr val="C00000"/>
                </a:solidFill>
              </a:rPr>
              <a:t>Cash </a:t>
            </a:r>
            <a:r>
              <a:rPr lang="en-US" sz="1400" kern="1200" dirty="0">
                <a:solidFill>
                  <a:srgbClr val="C00000"/>
                </a:solidFill>
              </a:rPr>
              <a:t>Flows from Operating </a:t>
            </a:r>
            <a:r>
              <a:rPr lang="en-US" sz="1400" kern="1200" dirty="0" smtClean="0">
                <a:solidFill>
                  <a:srgbClr val="C00000"/>
                </a:solidFill>
              </a:rPr>
              <a:t>Activities </a:t>
            </a:r>
            <a:r>
              <a:rPr lang="en-US" sz="1400" kern="1200" dirty="0" smtClean="0"/>
              <a:t>(CFO), </a:t>
            </a:r>
            <a:r>
              <a:rPr lang="en-US" sz="1400" kern="1200" dirty="0"/>
              <a:t>can be reported using either the direct or indirect method. </a:t>
            </a:r>
            <a:r>
              <a:rPr lang="en-US" sz="1400" kern="1200" dirty="0" smtClean="0"/>
              <a:t>The </a:t>
            </a:r>
            <a:r>
              <a:rPr lang="en-US" sz="1400" i="1" kern="1200" dirty="0"/>
              <a:t>indirect method </a:t>
            </a:r>
            <a:r>
              <a:rPr lang="en-US" sz="1400" kern="1200" dirty="0"/>
              <a:t>presents a reconciliation of net income on an accrual basis to cash flows from operations. The Operating Activities section prepared using the indirect method helps the analyst understand the causes of differences between a company’s net income and its cash flows</a:t>
            </a:r>
            <a:r>
              <a:rPr lang="en-US" sz="1400" kern="1200" dirty="0" smtClean="0"/>
              <a:t>.</a:t>
            </a:r>
            <a:endParaRPr lang="en-US" sz="1400" dirty="0"/>
          </a:p>
        </p:txBody>
      </p:sp>
      <p:pic>
        <p:nvPicPr>
          <p:cNvPr id="184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002" t="24805" r="25219" b="28515"/>
          <a:stretch/>
        </p:blipFill>
        <p:spPr bwMode="auto">
          <a:xfrm>
            <a:off x="1219200" y="2426566"/>
            <a:ext cx="7687482" cy="4312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pple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66836" y="2153780"/>
            <a:ext cx="1120121" cy="79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59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32</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Voluntary Disclosures</a:t>
            </a:r>
            <a:endParaRPr lang="en-US" sz="2800" dirty="0"/>
          </a:p>
        </p:txBody>
      </p:sp>
    </p:spTree>
    <p:extLst>
      <p:ext uri="{BB962C8B-B14F-4D97-AF65-F5344CB8AC3E}">
        <p14:creationId xmlns:p14="http://schemas.microsoft.com/office/powerpoint/2010/main" val="819157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33</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Voluntary Disclosure</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kern="1200" dirty="0"/>
              <a:t>GAAP and SEC regulations set only the </a:t>
            </a:r>
            <a:r>
              <a:rPr lang="en-US" sz="1400" i="1" kern="1200" dirty="0"/>
              <a:t>minimum</a:t>
            </a:r>
            <a:r>
              <a:rPr lang="en-US" sz="1400" kern="1200" dirty="0"/>
              <a:t> level of required financial disclosures. Many companies provide important disclosures beyond those required. </a:t>
            </a:r>
            <a:endParaRPr lang="en-US" sz="1400" dirty="0"/>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002" t="22070" r="23463" b="22071"/>
          <a:stretch/>
        </p:blipFill>
        <p:spPr bwMode="auto">
          <a:xfrm>
            <a:off x="1191491" y="1752600"/>
            <a:ext cx="7643932" cy="4946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pple log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0" y="1354582"/>
            <a:ext cx="1120121" cy="79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732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34</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Voluntary Disclosure</a:t>
            </a:r>
            <a:endParaRPr lang="en-US" altLang="en-US" dirty="0" smtClean="0">
              <a:solidFill>
                <a:schemeClr val="bg1"/>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35928" y="1066800"/>
            <a:ext cx="6019800" cy="228337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6943" y="990600"/>
            <a:ext cx="1309857" cy="982393"/>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123446" y="3526384"/>
            <a:ext cx="6806387" cy="3114786"/>
          </a:xfrm>
          <a:prstGeom prst="rect">
            <a:avLst/>
          </a:prstGeom>
        </p:spPr>
      </p:pic>
      <p:pic>
        <p:nvPicPr>
          <p:cNvPr id="11" name="Picture 10" descr="Image result for apple logo">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9538" y="3581400"/>
            <a:ext cx="1120121" cy="79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4491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35</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Ratio Analysis</a:t>
            </a:r>
          </a:p>
        </p:txBody>
      </p:sp>
    </p:spTree>
    <p:extLst>
      <p:ext uri="{BB962C8B-B14F-4D97-AF65-F5344CB8AC3E}">
        <p14:creationId xmlns:p14="http://schemas.microsoft.com/office/powerpoint/2010/main" val="21545554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36</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Return on Assets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lvl="0" indent="0">
              <a:spcBef>
                <a:spcPct val="0"/>
              </a:spcBef>
              <a:buNone/>
            </a:pPr>
            <a:r>
              <a:rPr lang="en-US" sz="1400" b="1" dirty="0"/>
              <a:t>How </a:t>
            </a:r>
            <a:r>
              <a:rPr lang="en-US" sz="1400" b="1" dirty="0" smtClean="0"/>
              <a:t>profitable (effective) is </a:t>
            </a:r>
            <a:r>
              <a:rPr lang="en-US" sz="1400" b="1" dirty="0"/>
              <a:t>management in using its </a:t>
            </a:r>
            <a:r>
              <a:rPr lang="en-US" sz="1400" b="1" dirty="0" smtClean="0"/>
              <a:t>resources?</a:t>
            </a:r>
            <a:endParaRPr lang="en-US" sz="1400" b="1" dirty="0"/>
          </a:p>
          <a:p>
            <a:pPr marL="0" indent="0">
              <a:spcBef>
                <a:spcPct val="0"/>
              </a:spcBef>
              <a:buNone/>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pPr>
              <a:buFont typeface="Wingdings" panose="05000000000000000000" pitchFamily="2" charset="2"/>
              <a:buChar char="ü"/>
            </a:pPr>
            <a:r>
              <a:rPr lang="en-US" sz="1400" dirty="0"/>
              <a:t>In its broadest measure, return on assets (ROA) is calculated by dividing net income by average total assets. Average total assets is the beginning asset balance plus the ending asset balance divided by two.</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Return on assets measures how much an organization earns for each dollar of investment in assets. It is a general measure of profitability and management effectiveness, independent of financing strategy. </a:t>
            </a:r>
            <a:endParaRPr lang="en-US" sz="1400" dirty="0" smtClean="0"/>
          </a:p>
          <a:p>
            <a:pPr>
              <a:buFont typeface="Wingdings" panose="05000000000000000000" pitchFamily="2" charset="2"/>
              <a:buChar char="ü"/>
            </a:pPr>
            <a:endParaRPr lang="en-US" sz="1400" dirty="0"/>
          </a:p>
          <a:p>
            <a:pPr>
              <a:buFont typeface="Wingdings" panose="05000000000000000000" pitchFamily="2" charset="2"/>
              <a:buChar char="ü"/>
            </a:pPr>
            <a:r>
              <a:rPr lang="en-US" sz="1400" dirty="0" smtClean="0"/>
              <a:t>Organizations </a:t>
            </a:r>
            <a:r>
              <a:rPr lang="en-US" sz="1400" dirty="0"/>
              <a:t>with higher ROA are doing a better job of selecting and managing investments, all other things equal. Since it is independent of the source of financing (debt vs. equity), it can be used to evaluate performance at any level within the organization. It is often computed on a division-by-division or product line basis and used to evaluate division or product line managers’ relative performance</a:t>
            </a:r>
            <a:r>
              <a:rPr lang="en-US" sz="1400" dirty="0" smtClean="0"/>
              <a:t>.</a:t>
            </a:r>
          </a:p>
          <a:p>
            <a:endParaRPr lang="en-US" sz="1400" dirty="0"/>
          </a:p>
          <a:p>
            <a:pPr marL="0" indent="0">
              <a:buNone/>
            </a:pPr>
            <a:r>
              <a:rPr lang="en-US" sz="1000" dirty="0" smtClean="0"/>
              <a:t>* In more complex ROA analyses, Net Income is adjusted for account for various elements included in (or exclude from) income computations due to various accounting rules.</a:t>
            </a:r>
            <a:endParaRPr lang="en-US" sz="1000" dirty="0"/>
          </a:p>
        </p:txBody>
      </p:sp>
      <p:sp>
        <p:nvSpPr>
          <p:cNvPr id="9" name="TextBox 13"/>
          <p:cNvSpPr txBox="1"/>
          <p:nvPr/>
        </p:nvSpPr>
        <p:spPr>
          <a:xfrm>
            <a:off x="1905000" y="2048809"/>
            <a:ext cx="1678460" cy="2646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b="1" dirty="0" smtClean="0">
                <a:solidFill>
                  <a:srgbClr val="C00000"/>
                </a:solidFill>
              </a:rPr>
              <a:t>ROA</a:t>
            </a:r>
            <a:endParaRPr lang="en-US" sz="1400" b="1" dirty="0">
              <a:solidFill>
                <a:srgbClr val="C00000"/>
              </a:solidFill>
            </a:endParaRPr>
          </a:p>
        </p:txBody>
      </p:sp>
      <p:sp>
        <p:nvSpPr>
          <p:cNvPr id="10" name="TextBox 8"/>
          <p:cNvSpPr txBox="1"/>
          <p:nvPr/>
        </p:nvSpPr>
        <p:spPr>
          <a:xfrm>
            <a:off x="3048000" y="1924159"/>
            <a:ext cx="5151682" cy="5139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b="1" dirty="0" smtClean="0">
                <a:solidFill>
                  <a:srgbClr val="C00000"/>
                </a:solidFill>
              </a:rPr>
              <a:t>Net Income*</a:t>
            </a:r>
          </a:p>
          <a:p>
            <a:pPr algn="ctr">
              <a:lnSpc>
                <a:spcPct val="80000"/>
              </a:lnSpc>
              <a:spcBef>
                <a:spcPts val="600"/>
              </a:spcBef>
            </a:pPr>
            <a:r>
              <a:rPr lang="en-US" sz="1400" b="1" dirty="0" smtClean="0">
                <a:solidFill>
                  <a:srgbClr val="C00000"/>
                </a:solidFill>
              </a:rPr>
              <a:t>Average Total Assets</a:t>
            </a:r>
            <a:endParaRPr lang="en-US" sz="1400" b="1" dirty="0">
              <a:solidFill>
                <a:srgbClr val="C00000"/>
              </a:solidFill>
            </a:endParaRPr>
          </a:p>
        </p:txBody>
      </p:sp>
      <p:cxnSp>
        <p:nvCxnSpPr>
          <p:cNvPr id="11" name="Straight Connector 10"/>
          <p:cNvCxnSpPr/>
          <p:nvPr/>
        </p:nvCxnSpPr>
        <p:spPr bwMode="auto">
          <a:xfrm>
            <a:off x="4366541" y="2164145"/>
            <a:ext cx="2514600"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sp>
        <p:nvSpPr>
          <p:cNvPr id="4" name="TextBox 3"/>
          <p:cNvSpPr txBox="1"/>
          <p:nvPr/>
        </p:nvSpPr>
        <p:spPr>
          <a:xfrm>
            <a:off x="3616036" y="2027264"/>
            <a:ext cx="288862" cy="307777"/>
          </a:xfrm>
          <a:prstGeom prst="rect">
            <a:avLst/>
          </a:prstGeom>
          <a:noFill/>
        </p:spPr>
        <p:txBody>
          <a:bodyPr wrap="none" rtlCol="0">
            <a:spAutoFit/>
          </a:bodyPr>
          <a:lstStyle/>
          <a:p>
            <a:r>
              <a:rPr lang="en-US" sz="1400" b="1" dirty="0" smtClean="0">
                <a:solidFill>
                  <a:srgbClr val="C00000"/>
                </a:solidFill>
              </a:rPr>
              <a:t>=</a:t>
            </a:r>
            <a:endParaRPr lang="en-US" sz="1400" b="1" dirty="0">
              <a:solidFill>
                <a:srgbClr val="C00000"/>
              </a:solidFill>
            </a:endParaRPr>
          </a:p>
        </p:txBody>
      </p:sp>
    </p:spTree>
    <p:extLst>
      <p:ext uri="{BB962C8B-B14F-4D97-AF65-F5344CB8AC3E}">
        <p14:creationId xmlns:p14="http://schemas.microsoft.com/office/powerpoint/2010/main" val="40656256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6364772" y="1524000"/>
            <a:ext cx="2093428" cy="1219200"/>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4100" name="Rectangle 3"/>
          <p:cNvSpPr>
            <a:spLocks noGrp="1" noChangeArrowheads="1"/>
          </p:cNvSpPr>
          <p:nvPr>
            <p:ph type="body" idx="1"/>
          </p:nvPr>
        </p:nvSpPr>
        <p:spPr>
          <a:xfrm>
            <a:off x="1143000" y="1219200"/>
            <a:ext cx="7315200" cy="5410200"/>
          </a:xfrm>
          <a:noFill/>
        </p:spPr>
        <p:txBody>
          <a:bodyPr lIns="0" tIns="0" rIns="0" bIns="0"/>
          <a:lstStyle/>
          <a:p>
            <a:pPr marL="0" lvl="0" indent="0">
              <a:spcBef>
                <a:spcPct val="0"/>
              </a:spcBef>
              <a:buNone/>
            </a:pPr>
            <a:r>
              <a:rPr lang="en-US" sz="1400" b="1" dirty="0"/>
              <a:t>How </a:t>
            </a:r>
            <a:r>
              <a:rPr lang="en-US" sz="1400" b="1" dirty="0" smtClean="0"/>
              <a:t>profitable (effective) is </a:t>
            </a:r>
            <a:r>
              <a:rPr lang="en-US" sz="1400" b="1" dirty="0"/>
              <a:t>management in using its </a:t>
            </a:r>
            <a:r>
              <a:rPr lang="en-US" sz="1400" b="1" dirty="0" smtClean="0"/>
              <a:t>resources?</a:t>
            </a:r>
            <a:endParaRPr lang="en-US" sz="1400" b="1" dirty="0"/>
          </a:p>
          <a:p>
            <a:pPr marL="0" indent="0">
              <a:spcBef>
                <a:spcPct val="0"/>
              </a:spcBef>
              <a:buNone/>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pPr>
              <a:spcBef>
                <a:spcPct val="0"/>
              </a:spcBef>
            </a:pPr>
            <a:endParaRPr lang="en-US" sz="1400" dirty="0" smtClean="0"/>
          </a:p>
          <a:p>
            <a:pPr>
              <a:spcBef>
                <a:spcPct val="0"/>
              </a:spcBef>
            </a:pPr>
            <a:endParaRPr lang="en-US" sz="1400" dirty="0"/>
          </a:p>
          <a:p>
            <a:endParaRPr lang="en-US" sz="1400" kern="1200" dirty="0" smtClean="0"/>
          </a:p>
          <a:p>
            <a:pPr>
              <a:spcAft>
                <a:spcPts val="600"/>
              </a:spcAft>
            </a:pPr>
            <a:r>
              <a:rPr lang="en-US" sz="1400" kern="1200" dirty="0" smtClean="0"/>
              <a:t>Effective </a:t>
            </a:r>
            <a:r>
              <a:rPr lang="en-US" sz="1400" kern="1200" dirty="0"/>
              <a:t>analysis requires understanding why ROA differs both from prior levels and from those of its competitors. ROA profit driver analysis (also called ROA decomposition or DuPont analysis) breaks down ROA into two factors. These factors are often called profit drivers or profit levers because they describe the two ways that management can improve ROA. </a:t>
            </a:r>
          </a:p>
          <a:p>
            <a:pPr lvl="1">
              <a:buFont typeface="Wingdings" panose="05000000000000000000" pitchFamily="2" charset="2"/>
              <a:buChar char="ü"/>
            </a:pPr>
            <a:r>
              <a:rPr lang="en-US" sz="1400" kern="1200" dirty="0" smtClean="0">
                <a:solidFill>
                  <a:srgbClr val="C00000"/>
                </a:solidFill>
              </a:rPr>
              <a:t>Net </a:t>
            </a:r>
            <a:r>
              <a:rPr lang="en-US" sz="1400" kern="1200" dirty="0">
                <a:solidFill>
                  <a:srgbClr val="C00000"/>
                </a:solidFill>
              </a:rPr>
              <a:t>profit </a:t>
            </a:r>
            <a:r>
              <a:rPr lang="en-US" sz="1400" kern="1200" dirty="0" smtClean="0">
                <a:solidFill>
                  <a:srgbClr val="C00000"/>
                </a:solidFill>
              </a:rPr>
              <a:t>margin </a:t>
            </a:r>
            <a:r>
              <a:rPr lang="en-US" sz="1400" kern="1200" dirty="0"/>
              <a:t>measures how much of every sales dollar is </a:t>
            </a:r>
            <a:r>
              <a:rPr lang="en-US" sz="1400" kern="1200" dirty="0" smtClean="0"/>
              <a:t>profit (operating effectiveness). </a:t>
            </a:r>
            <a:r>
              <a:rPr lang="en-US" sz="1400" kern="1200" dirty="0"/>
              <a:t>It can be increased by </a:t>
            </a:r>
          </a:p>
          <a:p>
            <a:pPr lvl="2">
              <a:buFont typeface="Wingdings" panose="05000000000000000000" pitchFamily="2" charset="2"/>
              <a:buChar char="Ø"/>
            </a:pPr>
            <a:r>
              <a:rPr lang="en-US" sz="1200" kern="1200" dirty="0" smtClean="0"/>
              <a:t>Increasing </a:t>
            </a:r>
            <a:r>
              <a:rPr lang="en-US" sz="1200" kern="1200" dirty="0"/>
              <a:t>sales </a:t>
            </a:r>
            <a:r>
              <a:rPr lang="en-US" sz="1200" kern="1200" dirty="0" smtClean="0"/>
              <a:t>volume</a:t>
            </a:r>
            <a:endParaRPr lang="en-US" sz="1200" kern="1200" dirty="0"/>
          </a:p>
          <a:p>
            <a:pPr lvl="2">
              <a:buFont typeface="Wingdings" panose="05000000000000000000" pitchFamily="2" charset="2"/>
              <a:buChar char="Ø"/>
            </a:pPr>
            <a:r>
              <a:rPr lang="en-US" sz="1200" kern="1200" dirty="0" smtClean="0"/>
              <a:t>Increasing </a:t>
            </a:r>
            <a:r>
              <a:rPr lang="en-US" sz="1200" kern="1200" dirty="0"/>
              <a:t>sales </a:t>
            </a:r>
            <a:r>
              <a:rPr lang="en-US" sz="1200" kern="1200" dirty="0" smtClean="0"/>
              <a:t>price</a:t>
            </a:r>
            <a:endParaRPr lang="en-US" sz="1200" kern="1200" dirty="0"/>
          </a:p>
          <a:p>
            <a:pPr lvl="2">
              <a:spcAft>
                <a:spcPts val="600"/>
              </a:spcAft>
              <a:buFont typeface="Wingdings" panose="05000000000000000000" pitchFamily="2" charset="2"/>
              <a:buChar char="Ø"/>
            </a:pPr>
            <a:r>
              <a:rPr lang="en-US" sz="1200" kern="1200" dirty="0" smtClean="0"/>
              <a:t>Decreasing </a:t>
            </a:r>
            <a:r>
              <a:rPr lang="en-US" sz="1200" kern="1200" dirty="0"/>
              <a:t>cost of goods sold and operating </a:t>
            </a:r>
            <a:r>
              <a:rPr lang="en-US" sz="1200" kern="1200" dirty="0" smtClean="0"/>
              <a:t>expenses</a:t>
            </a:r>
            <a:endParaRPr lang="en-US" sz="1200" kern="1200" dirty="0"/>
          </a:p>
          <a:p>
            <a:pPr lvl="1">
              <a:buFont typeface="Wingdings" panose="05000000000000000000" pitchFamily="2" charset="2"/>
              <a:buChar char="ü"/>
            </a:pPr>
            <a:r>
              <a:rPr lang="en-US" sz="1400" kern="1200" dirty="0" smtClean="0">
                <a:solidFill>
                  <a:srgbClr val="C00000"/>
                </a:solidFill>
              </a:rPr>
              <a:t>Total </a:t>
            </a:r>
            <a:r>
              <a:rPr lang="en-US" sz="1400" kern="1200" dirty="0">
                <a:solidFill>
                  <a:srgbClr val="C00000"/>
                </a:solidFill>
              </a:rPr>
              <a:t>asset </a:t>
            </a:r>
            <a:r>
              <a:rPr lang="en-US" sz="1400" kern="1200" dirty="0" smtClean="0">
                <a:solidFill>
                  <a:srgbClr val="C00000"/>
                </a:solidFill>
              </a:rPr>
              <a:t>turnover </a:t>
            </a:r>
            <a:r>
              <a:rPr lang="en-US" sz="1400" kern="1200" dirty="0"/>
              <a:t>measures how many sales dollars the company generates with each dollar of assets </a:t>
            </a:r>
            <a:r>
              <a:rPr lang="en-US" sz="1400" kern="1200" dirty="0" smtClean="0"/>
              <a:t>(investing efficiency). </a:t>
            </a:r>
            <a:r>
              <a:rPr lang="en-US" sz="1400" kern="1200" dirty="0"/>
              <a:t>It can be increased by </a:t>
            </a:r>
          </a:p>
          <a:p>
            <a:pPr lvl="2">
              <a:buFont typeface="Wingdings" panose="05000000000000000000" pitchFamily="2" charset="2"/>
              <a:buChar char="Ø"/>
            </a:pPr>
            <a:r>
              <a:rPr lang="en-US" sz="1200" kern="1200" dirty="0" smtClean="0"/>
              <a:t>Centralizing </a:t>
            </a:r>
            <a:r>
              <a:rPr lang="en-US" sz="1200" kern="1200" dirty="0"/>
              <a:t>distribution to reduce inventory kept on hand.</a:t>
            </a:r>
          </a:p>
          <a:p>
            <a:pPr lvl="2">
              <a:buFont typeface="Wingdings" panose="05000000000000000000" pitchFamily="2" charset="2"/>
              <a:buChar char="Ø"/>
            </a:pPr>
            <a:r>
              <a:rPr lang="en-US" sz="1200" kern="1200" dirty="0" smtClean="0"/>
              <a:t>Consolidating </a:t>
            </a:r>
            <a:r>
              <a:rPr lang="en-US" sz="1200" kern="1200" dirty="0"/>
              <a:t>production facilities in fewer factories to reduce the amount of assets necessary to generate each dollar of sales</a:t>
            </a:r>
            <a:r>
              <a:rPr lang="en-US" sz="1200" kern="1200" dirty="0" smtClean="0"/>
              <a:t>.</a:t>
            </a:r>
            <a:endParaRPr lang="en-US" sz="1200" kern="1200" dirty="0"/>
          </a:p>
        </p:txBody>
      </p:sp>
      <p:sp>
        <p:nvSpPr>
          <p:cNvPr id="21" name="Rectangle 20"/>
          <p:cNvSpPr/>
          <p:nvPr/>
        </p:nvSpPr>
        <p:spPr bwMode="auto">
          <a:xfrm>
            <a:off x="4527527" y="1524000"/>
            <a:ext cx="1588973" cy="1219200"/>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 charset="-128"/>
            </a:endParaRPr>
          </a:p>
        </p:txBody>
      </p:sp>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37</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Return on Assets</a:t>
            </a:r>
            <a:endParaRPr lang="en-US" altLang="en-US" dirty="0" smtClean="0">
              <a:solidFill>
                <a:schemeClr val="bg1"/>
              </a:solidFill>
            </a:endParaRPr>
          </a:p>
        </p:txBody>
      </p:sp>
      <p:sp>
        <p:nvSpPr>
          <p:cNvPr id="9" name="TextBox 13"/>
          <p:cNvSpPr txBox="1"/>
          <p:nvPr/>
        </p:nvSpPr>
        <p:spPr>
          <a:xfrm>
            <a:off x="1905000" y="1659471"/>
            <a:ext cx="1678460" cy="2646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b="1" dirty="0" smtClean="0">
                <a:solidFill>
                  <a:srgbClr val="C00000"/>
                </a:solidFill>
              </a:rPr>
              <a:t>ROA</a:t>
            </a:r>
            <a:endParaRPr lang="en-US" sz="1400" b="1" dirty="0">
              <a:solidFill>
                <a:srgbClr val="C00000"/>
              </a:solidFill>
            </a:endParaRPr>
          </a:p>
        </p:txBody>
      </p:sp>
      <p:sp>
        <p:nvSpPr>
          <p:cNvPr id="10" name="TextBox 8"/>
          <p:cNvSpPr txBox="1"/>
          <p:nvPr/>
        </p:nvSpPr>
        <p:spPr>
          <a:xfrm>
            <a:off x="3738643" y="1659471"/>
            <a:ext cx="5151682" cy="2646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dirty="0" smtClean="0"/>
              <a:t>   Net Profit Margin     *      Total Asset Turnover</a:t>
            </a:r>
            <a:endParaRPr lang="en-US" sz="1400" dirty="0"/>
          </a:p>
        </p:txBody>
      </p:sp>
      <p:cxnSp>
        <p:nvCxnSpPr>
          <p:cNvPr id="11" name="Straight Connector 10"/>
          <p:cNvCxnSpPr/>
          <p:nvPr/>
        </p:nvCxnSpPr>
        <p:spPr bwMode="auto">
          <a:xfrm>
            <a:off x="1841400" y="2373155"/>
            <a:ext cx="18056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 name="TextBox 3"/>
          <p:cNvSpPr txBox="1"/>
          <p:nvPr/>
        </p:nvSpPr>
        <p:spPr>
          <a:xfrm>
            <a:off x="3880990" y="1657848"/>
            <a:ext cx="288862" cy="307777"/>
          </a:xfrm>
          <a:prstGeom prst="rect">
            <a:avLst/>
          </a:prstGeom>
          <a:noFill/>
        </p:spPr>
        <p:txBody>
          <a:bodyPr wrap="none" rtlCol="0">
            <a:spAutoFit/>
          </a:bodyPr>
          <a:lstStyle/>
          <a:p>
            <a:r>
              <a:rPr lang="en-US" sz="1400" dirty="0" smtClean="0"/>
              <a:t>=</a:t>
            </a:r>
            <a:endParaRPr lang="en-US" sz="1400" dirty="0"/>
          </a:p>
        </p:txBody>
      </p:sp>
      <p:sp>
        <p:nvSpPr>
          <p:cNvPr id="13" name="TextBox 8"/>
          <p:cNvSpPr txBox="1"/>
          <p:nvPr/>
        </p:nvSpPr>
        <p:spPr>
          <a:xfrm>
            <a:off x="168389" y="2116162"/>
            <a:ext cx="5151682" cy="5139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b="1" dirty="0" smtClean="0">
                <a:solidFill>
                  <a:srgbClr val="C00000"/>
                </a:solidFill>
              </a:rPr>
              <a:t>Net Income</a:t>
            </a:r>
          </a:p>
          <a:p>
            <a:pPr algn="ctr">
              <a:lnSpc>
                <a:spcPct val="80000"/>
              </a:lnSpc>
              <a:spcBef>
                <a:spcPts val="600"/>
              </a:spcBef>
            </a:pPr>
            <a:r>
              <a:rPr lang="en-US" sz="1400" b="1" dirty="0" smtClean="0">
                <a:solidFill>
                  <a:srgbClr val="C00000"/>
                </a:solidFill>
              </a:rPr>
              <a:t>Average Total Assets</a:t>
            </a:r>
            <a:endParaRPr lang="en-US" sz="1400" b="1" dirty="0">
              <a:solidFill>
                <a:srgbClr val="C00000"/>
              </a:solidFill>
            </a:endParaRPr>
          </a:p>
        </p:txBody>
      </p:sp>
      <p:sp>
        <p:nvSpPr>
          <p:cNvPr id="16" name="TextBox 15"/>
          <p:cNvSpPr txBox="1"/>
          <p:nvPr/>
        </p:nvSpPr>
        <p:spPr>
          <a:xfrm>
            <a:off x="3880990" y="2219266"/>
            <a:ext cx="288862" cy="307777"/>
          </a:xfrm>
          <a:prstGeom prst="rect">
            <a:avLst/>
          </a:prstGeom>
          <a:noFill/>
        </p:spPr>
        <p:txBody>
          <a:bodyPr wrap="none" rtlCol="0">
            <a:spAutoFit/>
          </a:bodyPr>
          <a:lstStyle/>
          <a:p>
            <a:r>
              <a:rPr lang="en-US" sz="1400" dirty="0" smtClean="0"/>
              <a:t>=</a:t>
            </a:r>
            <a:endParaRPr lang="en-US" sz="1400" dirty="0"/>
          </a:p>
        </p:txBody>
      </p:sp>
      <p:sp>
        <p:nvSpPr>
          <p:cNvPr id="17" name="TextBox 8"/>
          <p:cNvSpPr txBox="1"/>
          <p:nvPr/>
        </p:nvSpPr>
        <p:spPr>
          <a:xfrm>
            <a:off x="2737302" y="2116162"/>
            <a:ext cx="5151682" cy="5139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dirty="0" smtClean="0"/>
              <a:t>Net Income</a:t>
            </a:r>
          </a:p>
          <a:p>
            <a:pPr algn="ctr">
              <a:lnSpc>
                <a:spcPct val="80000"/>
              </a:lnSpc>
              <a:spcBef>
                <a:spcPts val="600"/>
              </a:spcBef>
            </a:pPr>
            <a:r>
              <a:rPr lang="en-US" sz="1400" dirty="0" smtClean="0"/>
              <a:t>Net Sales</a:t>
            </a:r>
            <a:endParaRPr lang="en-US" sz="1400" dirty="0"/>
          </a:p>
        </p:txBody>
      </p:sp>
      <p:sp>
        <p:nvSpPr>
          <p:cNvPr id="18" name="TextBox 8"/>
          <p:cNvSpPr txBox="1"/>
          <p:nvPr/>
        </p:nvSpPr>
        <p:spPr>
          <a:xfrm>
            <a:off x="5715000" y="2116162"/>
            <a:ext cx="3429000" cy="5139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pPr>
            <a:r>
              <a:rPr lang="en-US" sz="1400" dirty="0" smtClean="0"/>
              <a:t>Net Sales</a:t>
            </a:r>
          </a:p>
          <a:p>
            <a:pPr algn="ctr">
              <a:lnSpc>
                <a:spcPct val="80000"/>
              </a:lnSpc>
              <a:spcBef>
                <a:spcPts val="600"/>
              </a:spcBef>
            </a:pPr>
            <a:r>
              <a:rPr lang="en-US" sz="1400" dirty="0" smtClean="0"/>
              <a:t>Average Total Assets</a:t>
            </a:r>
            <a:endParaRPr lang="en-US" sz="1400" dirty="0"/>
          </a:p>
        </p:txBody>
      </p:sp>
      <p:cxnSp>
        <p:nvCxnSpPr>
          <p:cNvPr id="6" name="Straight Connector 5"/>
          <p:cNvCxnSpPr/>
          <p:nvPr/>
        </p:nvCxnSpPr>
        <p:spPr bwMode="auto">
          <a:xfrm>
            <a:off x="4800600" y="2373154"/>
            <a:ext cx="990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6553200" y="2363326"/>
            <a:ext cx="1752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p:cNvSpPr txBox="1"/>
          <p:nvPr/>
        </p:nvSpPr>
        <p:spPr>
          <a:xfrm>
            <a:off x="6109574" y="2219266"/>
            <a:ext cx="255198" cy="307777"/>
          </a:xfrm>
          <a:prstGeom prst="rect">
            <a:avLst/>
          </a:prstGeom>
          <a:noFill/>
        </p:spPr>
        <p:txBody>
          <a:bodyPr wrap="none" rtlCol="0">
            <a:spAutoFit/>
          </a:bodyPr>
          <a:lstStyle/>
          <a:p>
            <a:r>
              <a:rPr lang="en-US" sz="1400" dirty="0" smtClean="0"/>
              <a:t>*</a:t>
            </a:r>
            <a:endParaRPr lang="en-US" sz="1400" dirty="0"/>
          </a:p>
        </p:txBody>
      </p:sp>
    </p:spTree>
    <p:extLst>
      <p:ext uri="{BB962C8B-B14F-4D97-AF65-F5344CB8AC3E}">
        <p14:creationId xmlns:p14="http://schemas.microsoft.com/office/powerpoint/2010/main" val="27302387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B446236A-003E-4C6D-AF28-D9BE0FF548FA}" type="slidenum">
              <a:rPr lang="en-US" altLang="en-US" sz="900" b="1" smtClean="0">
                <a:solidFill>
                  <a:srgbClr val="002E62"/>
                </a:solidFill>
              </a:rPr>
              <a:pPr/>
              <a:t>38</a:t>
            </a:fld>
            <a:endParaRPr lang="en-US" altLang="en-US" sz="1400" b="1" smtClean="0">
              <a:solidFill>
                <a:srgbClr val="002E62"/>
              </a:solidFill>
            </a:endParaRPr>
          </a:p>
        </p:txBody>
      </p:sp>
      <p:sp>
        <p:nvSpPr>
          <p:cNvPr id="15363" name="Rectangle 2"/>
          <p:cNvSpPr>
            <a:spLocks noGrp="1" noChangeArrowheads="1"/>
          </p:cNvSpPr>
          <p:nvPr>
            <p:ph type="title"/>
          </p:nvPr>
        </p:nvSpPr>
        <p:spPr>
          <a:xfrm>
            <a:off x="1143000" y="280988"/>
            <a:ext cx="7696200" cy="609600"/>
          </a:xfrm>
          <a:noFill/>
        </p:spPr>
        <p:txBody>
          <a:bodyPr lIns="0" tIns="0" rIns="0" bIns="0"/>
          <a:lstStyle/>
          <a:p>
            <a:pPr eaLnBrk="1" hangingPunct="1"/>
            <a:r>
              <a:rPr lang="en-US" altLang="en-US" sz="2400" b="1" dirty="0" smtClean="0">
                <a:solidFill>
                  <a:schemeClr val="bg1"/>
                </a:solidFill>
              </a:rPr>
              <a:t>Return on Assets</a:t>
            </a:r>
            <a:endParaRPr lang="en-US" altLang="en-US" dirty="0" smtClean="0">
              <a:solidFill>
                <a:schemeClr val="bg1"/>
              </a:solidFill>
            </a:endParaRPr>
          </a:p>
        </p:txBody>
      </p:sp>
      <p:pic>
        <p:nvPicPr>
          <p:cNvPr id="8" name="Picture 4" descr="http://highered.mcgraw-hill.com/sites/dl/free/0073526703/434942/gar26703_1205.jpg"/>
          <p:cNvPicPr>
            <a:picLocks noChangeAspect="1" noChangeArrowheads="1"/>
          </p:cNvPicPr>
          <p:nvPr/>
        </p:nvPicPr>
        <p:blipFill>
          <a:blip r:embed="rId3" cstate="print"/>
          <a:srcRect/>
          <a:stretch>
            <a:fillRect/>
          </a:stretch>
        </p:blipFill>
        <p:spPr bwMode="auto">
          <a:xfrm>
            <a:off x="1371600" y="1095877"/>
            <a:ext cx="6705600" cy="5029201"/>
          </a:xfrm>
          <a:prstGeom prst="rect">
            <a:avLst/>
          </a:prstGeom>
          <a:noFill/>
        </p:spPr>
      </p:pic>
      <p:sp>
        <p:nvSpPr>
          <p:cNvPr id="10" name="TextBox 9"/>
          <p:cNvSpPr txBox="1"/>
          <p:nvPr/>
        </p:nvSpPr>
        <p:spPr>
          <a:xfrm>
            <a:off x="7010400" y="2946285"/>
            <a:ext cx="1295400" cy="584775"/>
          </a:xfrm>
          <a:prstGeom prst="rect">
            <a:avLst/>
          </a:prstGeom>
          <a:solidFill>
            <a:srgbClr val="FFFF00"/>
          </a:solidFill>
        </p:spPr>
        <p:txBody>
          <a:bodyPr wrap="square" rtlCol="0">
            <a:spAutoFit/>
          </a:bodyPr>
          <a:lstStyle/>
          <a:p>
            <a:pPr algn="ctr" defTabSz="457200" eaLnBrk="1" fontAlgn="auto" hangingPunct="1">
              <a:spcBef>
                <a:spcPts val="0"/>
              </a:spcBef>
              <a:spcAft>
                <a:spcPts val="0"/>
              </a:spcAft>
            </a:pPr>
            <a:r>
              <a:rPr lang="en-US" sz="1600" b="1" dirty="0" smtClean="0">
                <a:solidFill>
                  <a:prstClr val="black"/>
                </a:solidFill>
                <a:latin typeface="Calibri"/>
                <a:ea typeface="+mn-ea"/>
              </a:rPr>
              <a:t>Return on Assets</a:t>
            </a:r>
            <a:endParaRPr lang="en-US" sz="1600" b="1" dirty="0">
              <a:solidFill>
                <a:prstClr val="black"/>
              </a:solidFill>
              <a:latin typeface="Calibri"/>
              <a:ea typeface="+mn-ea"/>
            </a:endParaRPr>
          </a:p>
        </p:txBody>
      </p:sp>
      <p:sp>
        <p:nvSpPr>
          <p:cNvPr id="12" name="TextBox 11"/>
          <p:cNvSpPr txBox="1"/>
          <p:nvPr/>
        </p:nvSpPr>
        <p:spPr>
          <a:xfrm>
            <a:off x="5867400" y="6106180"/>
            <a:ext cx="3048000" cy="523220"/>
          </a:xfrm>
          <a:prstGeom prst="rect">
            <a:avLst/>
          </a:prstGeom>
          <a:solidFill>
            <a:srgbClr val="8BF42C"/>
          </a:solidFill>
          <a:ln>
            <a:solidFill>
              <a:sysClr val="windowText" lastClr="000000"/>
            </a:solidFill>
          </a:ln>
          <a:scene3d>
            <a:camera prst="orthographicFront"/>
            <a:lightRig rig="threePt" dir="t"/>
          </a:scene3d>
          <a:sp3d>
            <a:bevelT/>
          </a:sp3d>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Calibri"/>
                <a:ea typeface="+mn-ea"/>
              </a:rPr>
              <a:t>DuPont analysis lets managers identify</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Calibri"/>
                <a:ea typeface="+mn-ea"/>
              </a:rPr>
              <a:t>the key drivers that can boost ROA.</a:t>
            </a:r>
          </a:p>
        </p:txBody>
      </p:sp>
    </p:spTree>
    <p:extLst>
      <p:ext uri="{BB962C8B-B14F-4D97-AF65-F5344CB8AC3E}">
        <p14:creationId xmlns:p14="http://schemas.microsoft.com/office/powerpoint/2010/main" val="2677456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39</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Evaluating Performance</a:t>
            </a:r>
            <a:endParaRPr lang="en-US" sz="2000" dirty="0"/>
          </a:p>
        </p:txBody>
      </p:sp>
    </p:spTree>
    <p:extLst>
      <p:ext uri="{BB962C8B-B14F-4D97-AF65-F5344CB8AC3E}">
        <p14:creationId xmlns:p14="http://schemas.microsoft.com/office/powerpoint/2010/main" val="3451660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Corporate Governance</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b="1" kern="1200" dirty="0" smtClean="0"/>
              <a:t>Regulators: </a:t>
            </a:r>
          </a:p>
          <a:p>
            <a:pPr lvl="1"/>
            <a:r>
              <a:rPr lang="en-US" sz="1400" dirty="0" smtClean="0">
                <a:solidFill>
                  <a:srgbClr val="C00000"/>
                </a:solidFill>
              </a:rPr>
              <a:t>U.S</a:t>
            </a:r>
            <a:r>
              <a:rPr lang="en-US" sz="1400" dirty="0">
                <a:solidFill>
                  <a:srgbClr val="C00000"/>
                </a:solidFill>
              </a:rPr>
              <a:t>. Securities and Exchange Commission</a:t>
            </a:r>
            <a:r>
              <a:rPr lang="en-US" sz="1400" dirty="0"/>
              <a:t> (SEC</a:t>
            </a:r>
            <a:r>
              <a:rPr lang="en-US" sz="1400" dirty="0" smtClean="0"/>
              <a:t>): protects </a:t>
            </a:r>
            <a:r>
              <a:rPr lang="en-US" sz="1400" dirty="0"/>
              <a:t>investors and maintain the integrity of the securities markets. </a:t>
            </a:r>
            <a:endParaRPr lang="en-US" sz="1400" dirty="0" smtClean="0"/>
          </a:p>
          <a:p>
            <a:pPr lvl="1"/>
            <a:endParaRPr lang="en-US" sz="1400" dirty="0"/>
          </a:p>
          <a:p>
            <a:pPr lvl="1"/>
            <a:r>
              <a:rPr lang="en-US" sz="1400" dirty="0" smtClean="0">
                <a:solidFill>
                  <a:srgbClr val="C00000"/>
                </a:solidFill>
              </a:rPr>
              <a:t>Financial </a:t>
            </a:r>
            <a:r>
              <a:rPr lang="en-US" sz="1400" dirty="0">
                <a:solidFill>
                  <a:srgbClr val="C00000"/>
                </a:solidFill>
              </a:rPr>
              <a:t>Accounting Standards Board </a:t>
            </a:r>
            <a:r>
              <a:rPr lang="en-US" sz="1400" dirty="0"/>
              <a:t>(FASB</a:t>
            </a:r>
            <a:r>
              <a:rPr lang="en-US" sz="1400" dirty="0" smtClean="0"/>
              <a:t>): sets </a:t>
            </a:r>
            <a:r>
              <a:rPr lang="en-US" sz="1400" dirty="0"/>
              <a:t>generally accepted accounting principles (</a:t>
            </a:r>
            <a:r>
              <a:rPr lang="en-US" sz="1400" dirty="0" smtClean="0"/>
              <a:t>GAAP)</a:t>
            </a:r>
          </a:p>
          <a:p>
            <a:pPr lvl="1"/>
            <a:endParaRPr lang="en-US" sz="1400" dirty="0" smtClean="0">
              <a:solidFill>
                <a:srgbClr val="C00000"/>
              </a:solidFill>
            </a:endParaRPr>
          </a:p>
          <a:p>
            <a:pPr lvl="1"/>
            <a:r>
              <a:rPr lang="en-US" sz="1400" dirty="0" smtClean="0">
                <a:solidFill>
                  <a:srgbClr val="C00000"/>
                </a:solidFill>
              </a:rPr>
              <a:t>Public </a:t>
            </a:r>
            <a:r>
              <a:rPr lang="en-US" sz="1400" dirty="0">
                <a:solidFill>
                  <a:srgbClr val="C00000"/>
                </a:solidFill>
              </a:rPr>
              <a:t>Company Accounting Oversight Board</a:t>
            </a:r>
            <a:r>
              <a:rPr lang="en-US" sz="1400" dirty="0"/>
              <a:t> (PCAOB</a:t>
            </a:r>
            <a:r>
              <a:rPr lang="en-US" sz="1400" dirty="0" smtClean="0"/>
              <a:t>): sets </a:t>
            </a:r>
            <a:r>
              <a:rPr lang="en-US" sz="1400" dirty="0"/>
              <a:t>auditing standards for independent auditors (CPAs) of public </a:t>
            </a:r>
            <a:r>
              <a:rPr lang="en-US" sz="1400" dirty="0" smtClean="0"/>
              <a:t>companies</a:t>
            </a:r>
          </a:p>
          <a:p>
            <a:pPr lvl="1"/>
            <a:endParaRPr lang="en-US" sz="1400" dirty="0"/>
          </a:p>
          <a:p>
            <a:pPr marL="0" indent="0">
              <a:buNone/>
            </a:pPr>
            <a:r>
              <a:rPr lang="en-US" sz="1400" b="1" kern="1200" dirty="0" smtClean="0"/>
              <a:t> </a:t>
            </a:r>
            <a:endParaRPr lang="en-US" sz="1400" dirty="0">
              <a:solidFill>
                <a:srgbClr val="C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3813680"/>
            <a:ext cx="997964" cy="99796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1900" y="4107605"/>
            <a:ext cx="2286000" cy="4101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0057" y="3824506"/>
            <a:ext cx="2160214" cy="976313"/>
          </a:xfrm>
          <a:prstGeom prst="rect">
            <a:avLst/>
          </a:prstGeom>
        </p:spPr>
      </p:pic>
    </p:spTree>
    <p:extLst>
      <p:ext uri="{BB962C8B-B14F-4D97-AF65-F5344CB8AC3E}">
        <p14:creationId xmlns:p14="http://schemas.microsoft.com/office/powerpoint/2010/main" val="804254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40</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7086600" cy="609600"/>
          </a:xfrm>
          <a:noFill/>
        </p:spPr>
        <p:txBody>
          <a:bodyPr lIns="0" tIns="0" rIns="0" bIns="0"/>
          <a:lstStyle/>
          <a:p>
            <a:pPr eaLnBrk="1" hangingPunct="1"/>
            <a:r>
              <a:rPr lang="en-US" altLang="en-US" sz="2400" b="1" dirty="0" smtClean="0">
                <a:solidFill>
                  <a:schemeClr val="bg1"/>
                </a:solidFill>
              </a:rPr>
              <a:t>Evaluating Performance</a:t>
            </a:r>
            <a:endParaRPr lang="en-US" altLang="en-US" dirty="0" smtClean="0">
              <a:solidFill>
                <a:schemeClr val="bg1"/>
              </a:solidFill>
            </a:endParaRPr>
          </a:p>
        </p:txBody>
      </p:sp>
      <p:sp>
        <p:nvSpPr>
          <p:cNvPr id="6148" name="Rectangle 3"/>
          <p:cNvSpPr>
            <a:spLocks noGrp="1" noChangeArrowheads="1"/>
          </p:cNvSpPr>
          <p:nvPr>
            <p:ph type="body" idx="1"/>
          </p:nvPr>
        </p:nvSpPr>
        <p:spPr>
          <a:xfrm>
            <a:off x="990600" y="1219200"/>
            <a:ext cx="7696200" cy="5334000"/>
          </a:xfrm>
          <a:noFill/>
        </p:spPr>
        <p:txBody>
          <a:bodyPr lIns="0" tIns="0" rIns="0" bIns="0"/>
          <a:lstStyle/>
          <a:p>
            <a:pPr marL="50800" indent="0">
              <a:spcBef>
                <a:spcPts val="0"/>
              </a:spcBef>
              <a:buNone/>
            </a:pPr>
            <a:r>
              <a:rPr lang="en-US" sz="1400" dirty="0"/>
              <a:t>Consultants, executives and corporate directors follow several steps to select the accounting-based performance measures used to evaluate </a:t>
            </a:r>
            <a:r>
              <a:rPr lang="en-US" sz="1400" dirty="0" smtClean="0"/>
              <a:t>division managers</a:t>
            </a:r>
            <a:r>
              <a:rPr lang="en-US" sz="1400" dirty="0"/>
              <a:t>:</a:t>
            </a:r>
          </a:p>
          <a:p>
            <a:pPr marL="50800" indent="0">
              <a:spcBef>
                <a:spcPts val="0"/>
              </a:spcBef>
              <a:buNone/>
            </a:pPr>
            <a:endParaRPr lang="en-US" sz="1400" dirty="0"/>
          </a:p>
          <a:p>
            <a:pPr marL="393700" indent="-342900">
              <a:spcBef>
                <a:spcPts val="0"/>
              </a:spcBef>
              <a:buFont typeface="+mj-lt"/>
              <a:buAutoNum type="arabicParenR"/>
            </a:pPr>
            <a:r>
              <a:rPr lang="en-US" sz="1400" dirty="0" smtClean="0"/>
              <a:t>Select </a:t>
            </a:r>
            <a:r>
              <a:rPr lang="en-US" sz="1400" b="1" dirty="0"/>
              <a:t>performance measures </a:t>
            </a:r>
            <a:r>
              <a:rPr lang="en-US" sz="1400" dirty="0"/>
              <a:t>that align with executives’ financial goals.</a:t>
            </a:r>
          </a:p>
          <a:p>
            <a:pPr marL="742950" lvl="1" indent="-285750">
              <a:spcBef>
                <a:spcPts val="0"/>
              </a:spcBef>
              <a:buFont typeface="Wingdings" panose="05000000000000000000" pitchFamily="2" charset="2"/>
              <a:buChar char="v"/>
            </a:pPr>
            <a:r>
              <a:rPr lang="en-US" sz="1400" dirty="0" smtClean="0"/>
              <a:t>ROI </a:t>
            </a:r>
            <a:r>
              <a:rPr lang="en-US" sz="1400" dirty="0"/>
              <a:t>(ROA, ROE, ROIC), Residual Income, EVA</a:t>
            </a:r>
          </a:p>
          <a:p>
            <a:pPr marL="393700" indent="-342900">
              <a:spcBef>
                <a:spcPts val="0"/>
              </a:spcBef>
              <a:buFont typeface="+mj-lt"/>
              <a:buAutoNum type="arabicParenR"/>
            </a:pPr>
            <a:endParaRPr lang="en-US" sz="1400" dirty="0"/>
          </a:p>
          <a:p>
            <a:pPr marL="393700" indent="-342900">
              <a:spcBef>
                <a:spcPts val="0"/>
              </a:spcBef>
              <a:buFont typeface="+mj-lt"/>
              <a:buAutoNum type="arabicParenR" startAt="2"/>
            </a:pPr>
            <a:r>
              <a:rPr lang="en-US" sz="1400" dirty="0" smtClean="0"/>
              <a:t>Determine </a:t>
            </a:r>
            <a:r>
              <a:rPr lang="en-US" sz="1400" b="1" dirty="0"/>
              <a:t>details</a:t>
            </a:r>
            <a:r>
              <a:rPr lang="en-US" sz="1400" dirty="0"/>
              <a:t> of each performance measure.</a:t>
            </a:r>
          </a:p>
          <a:p>
            <a:pPr marL="742950" lvl="1" indent="-285750">
              <a:spcBef>
                <a:spcPts val="0"/>
              </a:spcBef>
              <a:buFont typeface="Wingdings" panose="05000000000000000000" pitchFamily="2" charset="2"/>
              <a:buChar char="v"/>
            </a:pPr>
            <a:r>
              <a:rPr lang="en-US" sz="1400" dirty="0" smtClean="0"/>
              <a:t>How </a:t>
            </a:r>
            <a:r>
              <a:rPr lang="en-US" sz="1400" dirty="0"/>
              <a:t>should these measures be calculated?</a:t>
            </a:r>
          </a:p>
          <a:p>
            <a:pPr marL="393700" indent="-342900">
              <a:spcBef>
                <a:spcPts val="0"/>
              </a:spcBef>
              <a:buFont typeface="+mj-lt"/>
              <a:buAutoNum type="arabicParenR"/>
            </a:pPr>
            <a:endParaRPr lang="en-US" sz="1400" dirty="0"/>
          </a:p>
          <a:p>
            <a:pPr marL="393700" indent="-342900">
              <a:spcBef>
                <a:spcPts val="0"/>
              </a:spcBef>
              <a:buFont typeface="+mj-lt"/>
              <a:buAutoNum type="arabicParenR" startAt="3"/>
            </a:pPr>
            <a:r>
              <a:rPr lang="en-US" sz="1400" dirty="0" smtClean="0"/>
              <a:t>Set </a:t>
            </a:r>
            <a:r>
              <a:rPr lang="en-US" sz="1400" b="1" dirty="0"/>
              <a:t>targets</a:t>
            </a:r>
            <a:r>
              <a:rPr lang="en-US" sz="1400" dirty="0"/>
              <a:t> for each performance measure that must be met by an investment center manager.</a:t>
            </a:r>
          </a:p>
          <a:p>
            <a:pPr marL="742950" lvl="1" indent="-285750">
              <a:spcBef>
                <a:spcPts val="0"/>
              </a:spcBef>
              <a:buFont typeface="Wingdings" panose="05000000000000000000" pitchFamily="2" charset="2"/>
              <a:buChar char="v"/>
            </a:pPr>
            <a:r>
              <a:rPr lang="en-US" sz="1400" dirty="0" smtClean="0"/>
              <a:t>How </a:t>
            </a:r>
            <a:r>
              <a:rPr lang="en-US" sz="1400" dirty="0"/>
              <a:t>should targets be established for each measure?</a:t>
            </a:r>
          </a:p>
          <a:p>
            <a:pPr marL="50800" indent="0">
              <a:spcBef>
                <a:spcPts val="0"/>
              </a:spcBef>
              <a:buNone/>
            </a:pPr>
            <a:endParaRPr lang="en-US" sz="1400" dirty="0" smtClean="0"/>
          </a:p>
        </p:txBody>
      </p:sp>
    </p:spTree>
    <p:extLst>
      <p:ext uri="{BB962C8B-B14F-4D97-AF65-F5344CB8AC3E}">
        <p14:creationId xmlns:p14="http://schemas.microsoft.com/office/powerpoint/2010/main" val="1869186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41</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Select </a:t>
            </a:r>
            <a:r>
              <a:rPr lang="en-US" sz="2800" b="1" dirty="0"/>
              <a:t>performance measures </a:t>
            </a:r>
            <a:r>
              <a:rPr lang="en-US" sz="2800" dirty="0"/>
              <a:t>that align with executives’ financial goals</a:t>
            </a:r>
            <a:endParaRPr lang="en-US" sz="2000" dirty="0"/>
          </a:p>
        </p:txBody>
      </p:sp>
    </p:spTree>
    <p:extLst>
      <p:ext uri="{BB962C8B-B14F-4D97-AF65-F5344CB8AC3E}">
        <p14:creationId xmlns:p14="http://schemas.microsoft.com/office/powerpoint/2010/main" val="23091921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42</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7086600" cy="609600"/>
          </a:xfrm>
          <a:noFill/>
        </p:spPr>
        <p:txBody>
          <a:bodyPr lIns="0" tIns="0" rIns="0" bIns="0"/>
          <a:lstStyle/>
          <a:p>
            <a:pPr eaLnBrk="1" hangingPunct="1"/>
            <a:r>
              <a:rPr lang="en-US" altLang="en-US" sz="2400" b="1" dirty="0" smtClean="0">
                <a:solidFill>
                  <a:schemeClr val="bg1"/>
                </a:solidFill>
              </a:rPr>
              <a:t>Evaluating Performance</a:t>
            </a:r>
            <a:endParaRPr lang="en-US" altLang="en-US" dirty="0" smtClean="0">
              <a:solidFill>
                <a:schemeClr val="bg1"/>
              </a:solidFill>
            </a:endParaRPr>
          </a:p>
        </p:txBody>
      </p:sp>
      <p:sp>
        <p:nvSpPr>
          <p:cNvPr id="6148" name="Rectangle 3"/>
          <p:cNvSpPr>
            <a:spLocks noGrp="1" noChangeArrowheads="1"/>
          </p:cNvSpPr>
          <p:nvPr>
            <p:ph type="body" idx="1"/>
          </p:nvPr>
        </p:nvSpPr>
        <p:spPr>
          <a:xfrm>
            <a:off x="990600" y="1219200"/>
            <a:ext cx="7924800" cy="5334000"/>
          </a:xfrm>
          <a:noFill/>
        </p:spPr>
        <p:txBody>
          <a:bodyPr lIns="0" tIns="0" rIns="0" bIns="0"/>
          <a:lstStyle/>
          <a:p>
            <a:pPr marL="50800" indent="0">
              <a:spcBef>
                <a:spcPts val="0"/>
              </a:spcBef>
              <a:buNone/>
            </a:pPr>
            <a:r>
              <a:rPr lang="en-US" sz="1400" dirty="0" smtClean="0">
                <a:solidFill>
                  <a:srgbClr val="C00000"/>
                </a:solidFill>
              </a:rPr>
              <a:t>Select </a:t>
            </a:r>
            <a:r>
              <a:rPr lang="en-US" sz="1400" b="1" dirty="0">
                <a:solidFill>
                  <a:srgbClr val="C00000"/>
                </a:solidFill>
              </a:rPr>
              <a:t>performance measures </a:t>
            </a:r>
            <a:r>
              <a:rPr lang="en-US" sz="1400" dirty="0">
                <a:solidFill>
                  <a:srgbClr val="C00000"/>
                </a:solidFill>
              </a:rPr>
              <a:t>that align with executives’ financial </a:t>
            </a:r>
            <a:r>
              <a:rPr lang="en-US" sz="1400" dirty="0" smtClean="0">
                <a:solidFill>
                  <a:srgbClr val="C00000"/>
                </a:solidFill>
              </a:rPr>
              <a:t>goals</a:t>
            </a:r>
            <a:endParaRPr lang="en-US" sz="1400" dirty="0">
              <a:solidFill>
                <a:srgbClr val="C00000"/>
              </a:solidFill>
            </a:endParaRPr>
          </a:p>
          <a:p>
            <a:pPr marL="393700" indent="-342900">
              <a:spcBef>
                <a:spcPts val="0"/>
              </a:spcBef>
              <a:buFont typeface="+mj-lt"/>
              <a:buAutoNum type="arabicParenR"/>
            </a:pPr>
            <a:endParaRPr lang="en-US" sz="1400" dirty="0"/>
          </a:p>
          <a:p>
            <a:pPr marL="50800" indent="0">
              <a:spcBef>
                <a:spcPts val="0"/>
              </a:spcBef>
              <a:buNone/>
            </a:pPr>
            <a:endParaRPr lang="en-US" sz="1400" dirty="0" smtClean="0"/>
          </a:p>
          <a:p>
            <a:pPr marL="50800" indent="0">
              <a:spcBef>
                <a:spcPts val="0"/>
              </a:spcBef>
              <a:buNone/>
            </a:pPr>
            <a:r>
              <a:rPr lang="en-US" sz="1400" b="1" dirty="0"/>
              <a:t>Why not use </a:t>
            </a:r>
            <a:r>
              <a:rPr lang="en-US" sz="1400" b="1" dirty="0" smtClean="0"/>
              <a:t>(only) Total </a:t>
            </a:r>
            <a:r>
              <a:rPr lang="en-US" sz="1400" b="1" dirty="0"/>
              <a:t>Shareholder Return (TSR)?</a:t>
            </a:r>
            <a:r>
              <a:rPr lang="en-US" sz="1400" dirty="0"/>
              <a:t> </a:t>
            </a:r>
            <a:endParaRPr lang="en-US" sz="1400" dirty="0" smtClean="0"/>
          </a:p>
          <a:p>
            <a:pPr marL="50800" indent="0">
              <a:spcBef>
                <a:spcPts val="0"/>
              </a:spcBef>
              <a:buNone/>
            </a:pPr>
            <a:r>
              <a:rPr lang="en-US" sz="1400" dirty="0"/>
              <a:t>	</a:t>
            </a:r>
            <a:r>
              <a:rPr lang="en-US" sz="1200" dirty="0" smtClean="0"/>
              <a:t>Measures </a:t>
            </a:r>
            <a:r>
              <a:rPr lang="en-US" sz="1200" dirty="0"/>
              <a:t>the total return to shareholders of the firm’s </a:t>
            </a:r>
            <a:r>
              <a:rPr lang="en-US" sz="1200" dirty="0" smtClean="0"/>
              <a:t>stock</a:t>
            </a:r>
            <a:endParaRPr lang="en-US" sz="1200" dirty="0"/>
          </a:p>
          <a:p>
            <a:pPr marL="50800" indent="0">
              <a:spcBef>
                <a:spcPts val="0"/>
              </a:spcBef>
              <a:buNone/>
            </a:pPr>
            <a:endParaRPr lang="en-US" sz="1400" dirty="0"/>
          </a:p>
          <a:p>
            <a:pPr marL="50800" indent="0">
              <a:spcBef>
                <a:spcPts val="0"/>
              </a:spcBef>
              <a:buNone/>
            </a:pPr>
            <a:r>
              <a:rPr lang="en-US" sz="1400" b="1" dirty="0"/>
              <a:t>Why not use </a:t>
            </a:r>
            <a:r>
              <a:rPr lang="en-US" sz="1400" b="1" dirty="0" smtClean="0"/>
              <a:t>(only) earnings </a:t>
            </a:r>
            <a:r>
              <a:rPr lang="en-US" sz="1400" b="1" dirty="0"/>
              <a:t>per share (EPS)? </a:t>
            </a:r>
            <a:endParaRPr lang="en-US" sz="1400" b="1" dirty="0" smtClean="0"/>
          </a:p>
          <a:p>
            <a:pPr marL="50800" indent="0">
              <a:spcBef>
                <a:spcPts val="0"/>
              </a:spcBef>
              <a:buNone/>
            </a:pPr>
            <a:r>
              <a:rPr lang="en-US" sz="1400" dirty="0"/>
              <a:t>	</a:t>
            </a:r>
            <a:r>
              <a:rPr lang="en-US" sz="1200" dirty="0" smtClean="0"/>
              <a:t>Measures </a:t>
            </a:r>
            <a:r>
              <a:rPr lang="en-US" sz="1200" dirty="0"/>
              <a:t>the firm’s “income” scaled by weighted average common shares </a:t>
            </a:r>
            <a:r>
              <a:rPr lang="en-US" sz="1200" dirty="0" smtClean="0"/>
              <a:t>outstanding</a:t>
            </a:r>
          </a:p>
          <a:p>
            <a:pPr marL="50800" indent="0">
              <a:spcBef>
                <a:spcPts val="0"/>
              </a:spcBef>
              <a:buNone/>
            </a:pPr>
            <a:endParaRPr lang="en-US" sz="1400" dirty="0" smtClean="0"/>
          </a:p>
          <a:p>
            <a:pPr marL="50800" indent="0">
              <a:spcBef>
                <a:spcPts val="0"/>
              </a:spcBef>
              <a:buNone/>
            </a:pPr>
            <a:r>
              <a:rPr lang="en-US" sz="1400" b="1" dirty="0" smtClean="0"/>
              <a:t>Why </a:t>
            </a:r>
            <a:r>
              <a:rPr lang="en-US" sz="1400" b="1" dirty="0"/>
              <a:t>not use </a:t>
            </a:r>
            <a:r>
              <a:rPr lang="en-US" sz="1400" b="1" dirty="0" smtClean="0"/>
              <a:t>(only) a </a:t>
            </a:r>
            <a:r>
              <a:rPr lang="en-US" sz="1400" b="1" dirty="0"/>
              <a:t>measure of accounting income? </a:t>
            </a:r>
            <a:endParaRPr lang="en-US" sz="1400" b="1" dirty="0" smtClean="0"/>
          </a:p>
          <a:p>
            <a:pPr marL="50800" indent="0">
              <a:spcBef>
                <a:spcPts val="0"/>
              </a:spcBef>
              <a:buNone/>
            </a:pPr>
            <a:r>
              <a:rPr lang="en-US" sz="1200" dirty="0" smtClean="0"/>
              <a:t>	Measures </a:t>
            </a:r>
            <a:r>
              <a:rPr lang="en-US" sz="1200" dirty="0"/>
              <a:t>subunit revenue minus cost (e.g., non-GAAP measure such as EBIT, </a:t>
            </a:r>
            <a:r>
              <a:rPr lang="en-US" sz="1200" dirty="0" smtClean="0"/>
              <a:t>EBITDA)</a:t>
            </a:r>
            <a:endParaRPr lang="en-US" sz="1200" dirty="0"/>
          </a:p>
        </p:txBody>
      </p:sp>
    </p:spTree>
    <p:extLst>
      <p:ext uri="{BB962C8B-B14F-4D97-AF65-F5344CB8AC3E}">
        <p14:creationId xmlns:p14="http://schemas.microsoft.com/office/powerpoint/2010/main" val="1154200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43</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7010400" cy="609600"/>
          </a:xfrm>
          <a:noFill/>
        </p:spPr>
        <p:txBody>
          <a:bodyPr lIns="0" tIns="0" rIns="0" bIns="0"/>
          <a:lstStyle/>
          <a:p>
            <a:pPr eaLnBrk="1" hangingPunct="1"/>
            <a:r>
              <a:rPr lang="en-US" altLang="en-US" sz="2400" b="1" dirty="0">
                <a:solidFill>
                  <a:schemeClr val="bg1"/>
                </a:solidFill>
              </a:rPr>
              <a:t>Evaluating </a:t>
            </a:r>
            <a:r>
              <a:rPr lang="en-US" altLang="en-US" sz="2400" b="1" dirty="0" smtClean="0">
                <a:solidFill>
                  <a:schemeClr val="bg1"/>
                </a:solidFill>
              </a:rPr>
              <a:t>Performance</a:t>
            </a:r>
            <a:endParaRPr lang="en-US" altLang="en-US" dirty="0" smtClean="0">
              <a:solidFill>
                <a:schemeClr val="bg1"/>
              </a:solidFill>
            </a:endParaRPr>
          </a:p>
        </p:txBody>
      </p:sp>
      <p:sp>
        <p:nvSpPr>
          <p:cNvPr id="6148" name="Rectangle 3"/>
          <p:cNvSpPr>
            <a:spLocks noGrp="1" noChangeArrowheads="1"/>
          </p:cNvSpPr>
          <p:nvPr>
            <p:ph type="body" idx="1"/>
          </p:nvPr>
        </p:nvSpPr>
        <p:spPr>
          <a:xfrm>
            <a:off x="990600" y="1219200"/>
            <a:ext cx="7696200" cy="5334000"/>
          </a:xfrm>
          <a:noFill/>
        </p:spPr>
        <p:txBody>
          <a:bodyPr lIns="0" tIns="0" rIns="0" bIns="0"/>
          <a:lstStyle/>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r>
              <a:rPr lang="en-US" sz="1400" b="1" dirty="0" smtClean="0">
                <a:solidFill>
                  <a:srgbClr val="C00000"/>
                </a:solidFill>
              </a:rPr>
              <a:t>Suppose </a:t>
            </a:r>
            <a:r>
              <a:rPr lang="en-US" sz="1400" b="1" dirty="0">
                <a:solidFill>
                  <a:srgbClr val="C00000"/>
                </a:solidFill>
              </a:rPr>
              <a:t>Hariri Hotels evaluates hotels using </a:t>
            </a:r>
            <a:r>
              <a:rPr lang="en-US" sz="1400" b="1" u="sng" dirty="0">
                <a:solidFill>
                  <a:srgbClr val="C00000"/>
                </a:solidFill>
              </a:rPr>
              <a:t>operating income</a:t>
            </a:r>
            <a:r>
              <a:rPr lang="en-US" sz="1400" b="1" dirty="0">
                <a:solidFill>
                  <a:srgbClr val="C00000"/>
                </a:solidFill>
              </a:rPr>
              <a:t> as the performance measure. Which hotel performed “best”?</a:t>
            </a:r>
          </a:p>
        </p:txBody>
      </p:sp>
      <p:graphicFrame>
        <p:nvGraphicFramePr>
          <p:cNvPr id="3" name="Table 2"/>
          <p:cNvGraphicFramePr>
            <a:graphicFrameLocks noGrp="1"/>
          </p:cNvGraphicFramePr>
          <p:nvPr>
            <p:extLst/>
          </p:nvPr>
        </p:nvGraphicFramePr>
        <p:xfrm>
          <a:off x="914400" y="1143000"/>
          <a:ext cx="8153400" cy="4526280"/>
        </p:xfrm>
        <a:graphic>
          <a:graphicData uri="http://schemas.openxmlformats.org/drawingml/2006/table">
            <a:tbl>
              <a:tblPr firstRow="1" bandRow="1">
                <a:tableStyleId>{3B4B98B0-60AC-42C2-AFA5-B58CD77FA1E5}</a:tableStyleId>
              </a:tblPr>
              <a:tblGrid>
                <a:gridCol w="3166368">
                  <a:extLst>
                    <a:ext uri="{9D8B030D-6E8A-4147-A177-3AD203B41FA5}">
                      <a16:colId xmlns:a16="http://schemas.microsoft.com/office/drawing/2014/main" val="20000"/>
                    </a:ext>
                  </a:extLst>
                </a:gridCol>
                <a:gridCol w="1405632">
                  <a:extLst>
                    <a:ext uri="{9D8B030D-6E8A-4147-A177-3AD203B41FA5}">
                      <a16:colId xmlns:a16="http://schemas.microsoft.com/office/drawing/2014/main" val="20001"/>
                    </a:ext>
                  </a:extLst>
                </a:gridCol>
                <a:gridCol w="1285782">
                  <a:extLst>
                    <a:ext uri="{9D8B030D-6E8A-4147-A177-3AD203B41FA5}">
                      <a16:colId xmlns:a16="http://schemas.microsoft.com/office/drawing/2014/main" val="20002"/>
                    </a:ext>
                  </a:extLst>
                </a:gridCol>
                <a:gridCol w="1266548">
                  <a:extLst>
                    <a:ext uri="{9D8B030D-6E8A-4147-A177-3AD203B41FA5}">
                      <a16:colId xmlns:a16="http://schemas.microsoft.com/office/drawing/2014/main" val="20003"/>
                    </a:ext>
                  </a:extLst>
                </a:gridCol>
                <a:gridCol w="1029070">
                  <a:extLst>
                    <a:ext uri="{9D8B030D-6E8A-4147-A177-3AD203B41FA5}">
                      <a16:colId xmlns:a16="http://schemas.microsoft.com/office/drawing/2014/main" val="20004"/>
                    </a:ext>
                  </a:extLst>
                </a:gridCol>
              </a:tblGrid>
              <a:tr h="0">
                <a:tc>
                  <a:txBody>
                    <a:bodyPr/>
                    <a:lstStyle/>
                    <a:p>
                      <a:r>
                        <a:rPr lang="en-US" sz="1200" b="1" dirty="0" smtClean="0">
                          <a:solidFill>
                            <a:srgbClr val="C00000"/>
                          </a:solidFill>
                        </a:rPr>
                        <a:t>HARIRI HOTELS</a:t>
                      </a:r>
                      <a:endParaRPr lang="en-US" sz="1200" b="1" dirty="0">
                        <a:solidFill>
                          <a:srgbClr val="C00000"/>
                        </a:solidFill>
                      </a:endParaRPr>
                    </a:p>
                  </a:txBody>
                  <a:tcPr/>
                </a:tc>
                <a:tc>
                  <a:txBody>
                    <a:bodyPr/>
                    <a:lstStyle/>
                    <a:p>
                      <a:r>
                        <a:rPr lang="en-US" sz="1200" dirty="0" smtClean="0"/>
                        <a:t>San Francisco</a:t>
                      </a:r>
                      <a:endParaRPr lang="en-US" sz="1200" b="1" dirty="0">
                        <a:solidFill>
                          <a:srgbClr val="002060"/>
                        </a:solidFill>
                      </a:endParaRPr>
                    </a:p>
                  </a:txBody>
                  <a:tcPr/>
                </a:tc>
                <a:tc>
                  <a:txBody>
                    <a:bodyPr/>
                    <a:lstStyle/>
                    <a:p>
                      <a:r>
                        <a:rPr lang="en-US" sz="1200" dirty="0" smtClean="0"/>
                        <a:t>Chicago</a:t>
                      </a:r>
                      <a:endParaRPr lang="en-US" sz="1200" b="1" dirty="0">
                        <a:solidFill>
                          <a:srgbClr val="002060"/>
                        </a:solidFill>
                      </a:endParaRPr>
                    </a:p>
                  </a:txBody>
                  <a:tcPr/>
                </a:tc>
                <a:tc>
                  <a:txBody>
                    <a:bodyPr/>
                    <a:lstStyle/>
                    <a:p>
                      <a:r>
                        <a:rPr lang="en-US" sz="1200" dirty="0" smtClean="0"/>
                        <a:t>Pittsburgh</a:t>
                      </a:r>
                      <a:endParaRPr lang="en-US" sz="1200" b="1" dirty="0">
                        <a:solidFill>
                          <a:srgbClr val="002060"/>
                        </a:solidFill>
                      </a:endParaRPr>
                    </a:p>
                  </a:txBody>
                  <a:tcPr/>
                </a:tc>
                <a:tc>
                  <a:txBody>
                    <a:bodyPr/>
                    <a:lstStyle/>
                    <a:p>
                      <a:r>
                        <a:rPr lang="en-US" sz="1200" dirty="0" smtClean="0"/>
                        <a:t>Total</a:t>
                      </a:r>
                      <a:endParaRPr lang="en-US" sz="1200" b="1" dirty="0">
                        <a:solidFill>
                          <a:srgbClr val="002060"/>
                        </a:solidFill>
                      </a:endParaRPr>
                    </a:p>
                  </a:txBody>
                  <a:tcPr/>
                </a:tc>
                <a:extLst>
                  <a:ext uri="{0D108BD9-81ED-4DB2-BD59-A6C34878D82A}">
                    <a16:rowId xmlns:a16="http://schemas.microsoft.com/office/drawing/2014/main" val="10000"/>
                  </a:ext>
                </a:extLst>
              </a:tr>
              <a:tr h="0">
                <a:tc>
                  <a:txBody>
                    <a:bodyPr/>
                    <a:lstStyle/>
                    <a:p>
                      <a:r>
                        <a:rPr lang="en-US" sz="1200" dirty="0" smtClean="0"/>
                        <a:t>Hotel</a:t>
                      </a:r>
                      <a:r>
                        <a:rPr lang="en-US" sz="1200" baseline="0" dirty="0" smtClean="0"/>
                        <a:t> revenues</a:t>
                      </a:r>
                      <a:endParaRPr lang="en-US" sz="1200" b="1" dirty="0">
                        <a:solidFill>
                          <a:srgbClr val="002060"/>
                        </a:solidFill>
                      </a:endParaRPr>
                    </a:p>
                  </a:txBody>
                  <a:tcPr/>
                </a:tc>
                <a:tc>
                  <a:txBody>
                    <a:bodyPr/>
                    <a:lstStyle/>
                    <a:p>
                      <a:r>
                        <a:rPr lang="en-US" sz="1200" dirty="0" smtClean="0"/>
                        <a:t>$1,200,000</a:t>
                      </a:r>
                      <a:endParaRPr lang="en-US" sz="1200" b="0" dirty="0">
                        <a:solidFill>
                          <a:srgbClr val="002060"/>
                        </a:solidFill>
                      </a:endParaRPr>
                    </a:p>
                  </a:txBody>
                  <a:tcPr/>
                </a:tc>
                <a:tc>
                  <a:txBody>
                    <a:bodyPr/>
                    <a:lstStyle/>
                    <a:p>
                      <a:r>
                        <a:rPr lang="en-US" sz="1200" dirty="0" smtClean="0"/>
                        <a:t>$1,400,000</a:t>
                      </a:r>
                      <a:endParaRPr lang="en-US" sz="1200" b="0" dirty="0">
                        <a:solidFill>
                          <a:srgbClr val="002060"/>
                        </a:solidFill>
                      </a:endParaRPr>
                    </a:p>
                  </a:txBody>
                  <a:tcPr/>
                </a:tc>
                <a:tc>
                  <a:txBody>
                    <a:bodyPr/>
                    <a:lstStyle/>
                    <a:p>
                      <a:r>
                        <a:rPr lang="en-US" sz="1200" dirty="0" smtClean="0"/>
                        <a:t>$3,185,000</a:t>
                      </a:r>
                      <a:endParaRPr lang="en-US" sz="1200" b="0" dirty="0">
                        <a:solidFill>
                          <a:srgbClr val="002060"/>
                        </a:solidFill>
                      </a:endParaRPr>
                    </a:p>
                  </a:txBody>
                  <a:tcPr/>
                </a:tc>
                <a:tc>
                  <a:txBody>
                    <a:bodyPr/>
                    <a:lstStyle/>
                    <a:p>
                      <a:r>
                        <a:rPr lang="en-US" sz="1200" dirty="0" smtClean="0"/>
                        <a:t>$5,785,000</a:t>
                      </a:r>
                      <a:endParaRPr lang="en-US" sz="1200" b="0" dirty="0">
                        <a:solidFill>
                          <a:srgbClr val="002060"/>
                        </a:solidFill>
                      </a:endParaRPr>
                    </a:p>
                  </a:txBody>
                  <a:tcPr/>
                </a:tc>
                <a:extLst>
                  <a:ext uri="{0D108BD9-81ED-4DB2-BD59-A6C34878D82A}">
                    <a16:rowId xmlns:a16="http://schemas.microsoft.com/office/drawing/2014/main" val="10001"/>
                  </a:ext>
                </a:extLst>
              </a:tr>
              <a:tr h="0">
                <a:tc>
                  <a:txBody>
                    <a:bodyPr/>
                    <a:lstStyle/>
                    <a:p>
                      <a:r>
                        <a:rPr lang="en-US" sz="1200" dirty="0" smtClean="0"/>
                        <a:t>Hotel costs</a:t>
                      </a:r>
                      <a:endParaRPr lang="en-US" sz="1200" b="1" dirty="0">
                        <a:solidFill>
                          <a:srgbClr val="002060"/>
                        </a:solidFill>
                      </a:endParaRPr>
                    </a:p>
                  </a:txBody>
                  <a:tcPr/>
                </a:tc>
                <a:tc>
                  <a:txBody>
                    <a:bodyPr/>
                    <a:lstStyle/>
                    <a:p>
                      <a:r>
                        <a:rPr lang="en-US" sz="1200" dirty="0" smtClean="0"/>
                        <a:t>$   960,000</a:t>
                      </a:r>
                      <a:endParaRPr lang="en-US" sz="1200" b="0" dirty="0">
                        <a:solidFill>
                          <a:srgbClr val="002060"/>
                        </a:solidFill>
                      </a:endParaRPr>
                    </a:p>
                  </a:txBody>
                  <a:tcPr/>
                </a:tc>
                <a:tc>
                  <a:txBody>
                    <a:bodyPr/>
                    <a:lstStyle/>
                    <a:p>
                      <a:r>
                        <a:rPr lang="en-US" sz="1200" dirty="0" smtClean="0"/>
                        <a:t>$1,100,000</a:t>
                      </a:r>
                      <a:endParaRPr lang="en-US" sz="1200" b="0" dirty="0">
                        <a:solidFill>
                          <a:srgbClr val="002060"/>
                        </a:solidFill>
                      </a:endParaRPr>
                    </a:p>
                  </a:txBody>
                  <a:tcPr/>
                </a:tc>
                <a:tc>
                  <a:txBody>
                    <a:bodyPr/>
                    <a:lstStyle/>
                    <a:p>
                      <a:r>
                        <a:rPr lang="en-US" sz="1200" dirty="0" smtClean="0"/>
                        <a:t>$2,675,000</a:t>
                      </a:r>
                      <a:endParaRPr lang="en-US" sz="1200" b="0" dirty="0">
                        <a:solidFill>
                          <a:srgbClr val="002060"/>
                        </a:solidFill>
                      </a:endParaRPr>
                    </a:p>
                  </a:txBody>
                  <a:tcPr/>
                </a:tc>
                <a:tc>
                  <a:txBody>
                    <a:bodyPr/>
                    <a:lstStyle/>
                    <a:p>
                      <a:r>
                        <a:rPr lang="en-US" sz="1200" dirty="0" smtClean="0"/>
                        <a:t>$4,735,000</a:t>
                      </a:r>
                      <a:endParaRPr lang="en-US" sz="1200" b="0" dirty="0">
                        <a:solidFill>
                          <a:srgbClr val="002060"/>
                        </a:solidFill>
                      </a:endParaRPr>
                    </a:p>
                  </a:txBody>
                  <a:tcPr/>
                </a:tc>
                <a:extLst>
                  <a:ext uri="{0D108BD9-81ED-4DB2-BD59-A6C34878D82A}">
                    <a16:rowId xmlns:a16="http://schemas.microsoft.com/office/drawing/2014/main" val="10002"/>
                  </a:ext>
                </a:extLst>
              </a:tr>
              <a:tr h="0">
                <a:tc>
                  <a:txBody>
                    <a:bodyPr/>
                    <a:lstStyle/>
                    <a:p>
                      <a:r>
                        <a:rPr lang="en-US" sz="1200" dirty="0" smtClean="0"/>
                        <a:t>Hotel operating income</a:t>
                      </a:r>
                      <a:endParaRPr lang="en-US" sz="1200" b="1" dirty="0">
                        <a:solidFill>
                          <a:srgbClr val="002060"/>
                        </a:solidFill>
                      </a:endParaRPr>
                    </a:p>
                  </a:txBody>
                  <a:tcPr/>
                </a:tc>
                <a:tc>
                  <a:txBody>
                    <a:bodyPr/>
                    <a:lstStyle/>
                    <a:p>
                      <a:r>
                        <a:rPr lang="en-US" sz="1200" dirty="0" smtClean="0"/>
                        <a:t>$   240,000</a:t>
                      </a:r>
                      <a:endParaRPr lang="en-US" sz="1200" b="0" dirty="0">
                        <a:solidFill>
                          <a:srgbClr val="002060"/>
                        </a:solidFill>
                      </a:endParaRPr>
                    </a:p>
                  </a:txBody>
                  <a:tcPr/>
                </a:tc>
                <a:tc>
                  <a:txBody>
                    <a:bodyPr/>
                    <a:lstStyle/>
                    <a:p>
                      <a:r>
                        <a:rPr lang="en-US" sz="1200" dirty="0" smtClean="0"/>
                        <a:t>$</a:t>
                      </a:r>
                      <a:r>
                        <a:rPr lang="en-US" sz="1200" baseline="0" dirty="0" smtClean="0"/>
                        <a:t>   300,000</a:t>
                      </a:r>
                      <a:endParaRPr lang="en-US" sz="1200" b="0" dirty="0">
                        <a:solidFill>
                          <a:srgbClr val="002060"/>
                        </a:solidFill>
                      </a:endParaRPr>
                    </a:p>
                  </a:txBody>
                  <a:tcPr/>
                </a:tc>
                <a:tc>
                  <a:txBody>
                    <a:bodyPr/>
                    <a:lstStyle/>
                    <a:p>
                      <a:r>
                        <a:rPr lang="en-US" sz="1200" dirty="0" smtClean="0"/>
                        <a:t>$   510,000</a:t>
                      </a:r>
                      <a:endParaRPr lang="en-US" sz="1200" b="0" dirty="0">
                        <a:solidFill>
                          <a:srgbClr val="002060"/>
                        </a:solidFill>
                      </a:endParaRPr>
                    </a:p>
                  </a:txBody>
                  <a:tcPr/>
                </a:tc>
                <a:tc>
                  <a:txBody>
                    <a:bodyPr/>
                    <a:lstStyle/>
                    <a:p>
                      <a:r>
                        <a:rPr lang="en-US" sz="1200" dirty="0" smtClean="0"/>
                        <a:t>$1,050,000</a:t>
                      </a:r>
                      <a:endParaRPr lang="en-US" sz="1200" b="0" dirty="0">
                        <a:solidFill>
                          <a:srgbClr val="002060"/>
                        </a:solidFill>
                      </a:endParaRPr>
                    </a:p>
                  </a:txBody>
                  <a:tcPr/>
                </a:tc>
                <a:extLst>
                  <a:ext uri="{0D108BD9-81ED-4DB2-BD59-A6C34878D82A}">
                    <a16:rowId xmlns:a16="http://schemas.microsoft.com/office/drawing/2014/main" val="10003"/>
                  </a:ext>
                </a:extLst>
              </a:tr>
              <a:tr h="0">
                <a:tc>
                  <a:txBody>
                    <a:bodyPr/>
                    <a:lstStyle/>
                    <a:p>
                      <a:r>
                        <a:rPr lang="en-US" sz="1200" dirty="0" smtClean="0"/>
                        <a:t>Interest</a:t>
                      </a:r>
                      <a:r>
                        <a:rPr lang="en-US" sz="1200" baseline="0" dirty="0" smtClean="0"/>
                        <a:t> costs on long-term debt @ 10%</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endParaRPr lang="en-US" sz="1200" b="0">
                        <a:solidFill>
                          <a:srgbClr val="002060"/>
                        </a:solidFill>
                      </a:endParaRPr>
                    </a:p>
                  </a:txBody>
                  <a:tcPr/>
                </a:tc>
                <a:tc>
                  <a:txBody>
                    <a:bodyPr/>
                    <a:lstStyle/>
                    <a:p>
                      <a:r>
                        <a:rPr lang="en-US" sz="1200" dirty="0" smtClean="0"/>
                        <a:t>$   450,000</a:t>
                      </a:r>
                      <a:endParaRPr lang="en-US" sz="1200" b="0" dirty="0">
                        <a:solidFill>
                          <a:srgbClr val="002060"/>
                        </a:solidFill>
                      </a:endParaRPr>
                    </a:p>
                  </a:txBody>
                  <a:tcPr/>
                </a:tc>
                <a:extLst>
                  <a:ext uri="{0D108BD9-81ED-4DB2-BD59-A6C34878D82A}">
                    <a16:rowId xmlns:a16="http://schemas.microsoft.com/office/drawing/2014/main" val="10004"/>
                  </a:ext>
                </a:extLst>
              </a:tr>
              <a:tr h="0">
                <a:tc>
                  <a:txBody>
                    <a:bodyPr/>
                    <a:lstStyle/>
                    <a:p>
                      <a:r>
                        <a:rPr lang="en-US" sz="1200" dirty="0" smtClean="0"/>
                        <a:t>Income before income taxes</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endParaRPr lang="en-US" sz="1200" b="0" dirty="0">
                        <a:solidFill>
                          <a:srgbClr val="002060"/>
                        </a:solidFill>
                      </a:endParaRPr>
                    </a:p>
                  </a:txBody>
                  <a:tcPr/>
                </a:tc>
                <a:tc>
                  <a:txBody>
                    <a:bodyPr/>
                    <a:lstStyle/>
                    <a:p>
                      <a:r>
                        <a:rPr lang="en-US" sz="1200" dirty="0" smtClean="0"/>
                        <a:t>$   600,000</a:t>
                      </a:r>
                      <a:endParaRPr lang="en-US" sz="1200" b="0" dirty="0">
                        <a:solidFill>
                          <a:srgbClr val="002060"/>
                        </a:solidFill>
                      </a:endParaRPr>
                    </a:p>
                  </a:txBody>
                  <a:tcPr/>
                </a:tc>
                <a:extLst>
                  <a:ext uri="{0D108BD9-81ED-4DB2-BD59-A6C34878D82A}">
                    <a16:rowId xmlns:a16="http://schemas.microsoft.com/office/drawing/2014/main" val="10005"/>
                  </a:ext>
                </a:extLst>
              </a:tr>
              <a:tr h="0">
                <a:tc>
                  <a:txBody>
                    <a:bodyPr/>
                    <a:lstStyle/>
                    <a:p>
                      <a:r>
                        <a:rPr lang="en-US" sz="1200" dirty="0" smtClean="0"/>
                        <a:t>Income taxes at 30%</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r>
                        <a:rPr lang="en-US" sz="1200" dirty="0" smtClean="0"/>
                        <a:t>$   180,000</a:t>
                      </a:r>
                      <a:endParaRPr lang="en-US" sz="1200" b="0" dirty="0">
                        <a:solidFill>
                          <a:srgbClr val="002060"/>
                        </a:solidFill>
                      </a:endParaRPr>
                    </a:p>
                  </a:txBody>
                  <a:tcPr/>
                </a:tc>
                <a:extLst>
                  <a:ext uri="{0D108BD9-81ED-4DB2-BD59-A6C34878D82A}">
                    <a16:rowId xmlns:a16="http://schemas.microsoft.com/office/drawing/2014/main" val="10006"/>
                  </a:ext>
                </a:extLst>
              </a:tr>
              <a:tr h="0">
                <a:tc>
                  <a:txBody>
                    <a:bodyPr/>
                    <a:lstStyle/>
                    <a:p>
                      <a:r>
                        <a:rPr lang="en-US" sz="1200" dirty="0" smtClean="0"/>
                        <a:t>Net income</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r>
                        <a:rPr lang="en-US" sz="1200" dirty="0" smtClean="0"/>
                        <a:t>$   420,000</a:t>
                      </a:r>
                      <a:endParaRPr lang="en-US" sz="1200" b="1" dirty="0">
                        <a:solidFill>
                          <a:srgbClr val="002060"/>
                        </a:solidFill>
                      </a:endParaRPr>
                    </a:p>
                  </a:txBody>
                  <a:tcPr/>
                </a:tc>
                <a:extLst>
                  <a:ext uri="{0D108BD9-81ED-4DB2-BD59-A6C34878D82A}">
                    <a16:rowId xmlns:a16="http://schemas.microsoft.com/office/drawing/2014/main" val="10007"/>
                  </a:ext>
                </a:extLst>
              </a:tr>
              <a:tr h="0">
                <a:tc>
                  <a:txBody>
                    <a:bodyPr/>
                    <a:lstStyle/>
                    <a:p>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endParaRPr lang="en-US" sz="1200" b="0" dirty="0">
                        <a:solidFill>
                          <a:srgbClr val="002060"/>
                        </a:solidFill>
                      </a:endParaRPr>
                    </a:p>
                  </a:txBody>
                  <a:tcPr/>
                </a:tc>
                <a:extLst>
                  <a:ext uri="{0D108BD9-81ED-4DB2-BD59-A6C34878D82A}">
                    <a16:rowId xmlns:a16="http://schemas.microsoft.com/office/drawing/2014/main" val="10008"/>
                  </a:ext>
                </a:extLst>
              </a:tr>
              <a:tr h="0">
                <a:tc>
                  <a:txBody>
                    <a:bodyPr/>
                    <a:lstStyle/>
                    <a:p>
                      <a:r>
                        <a:rPr lang="en-US" sz="1200" dirty="0" smtClean="0"/>
                        <a:t>Current assets</a:t>
                      </a:r>
                      <a:endParaRPr lang="en-US" sz="1200" b="1" dirty="0">
                        <a:solidFill>
                          <a:srgbClr val="002060"/>
                        </a:solidFill>
                      </a:endParaRPr>
                    </a:p>
                  </a:txBody>
                  <a:tcPr/>
                </a:tc>
                <a:tc>
                  <a:txBody>
                    <a:bodyPr/>
                    <a:lstStyle/>
                    <a:p>
                      <a:r>
                        <a:rPr lang="en-US" sz="1200" dirty="0" smtClean="0"/>
                        <a:t>$   400,000</a:t>
                      </a:r>
                      <a:endParaRPr lang="en-US" sz="1200" b="0" dirty="0">
                        <a:solidFill>
                          <a:srgbClr val="002060"/>
                        </a:solidFill>
                      </a:endParaRPr>
                    </a:p>
                  </a:txBody>
                  <a:tcPr/>
                </a:tc>
                <a:tc>
                  <a:txBody>
                    <a:bodyPr/>
                    <a:lstStyle/>
                    <a:p>
                      <a:r>
                        <a:rPr lang="en-US" sz="1200" dirty="0" smtClean="0"/>
                        <a:t>$   500,000</a:t>
                      </a:r>
                      <a:endParaRPr lang="en-US" sz="1200" b="0" dirty="0">
                        <a:solidFill>
                          <a:srgbClr val="002060"/>
                        </a:solidFill>
                      </a:endParaRPr>
                    </a:p>
                  </a:txBody>
                  <a:tcPr/>
                </a:tc>
                <a:tc>
                  <a:txBody>
                    <a:bodyPr/>
                    <a:lstStyle/>
                    <a:p>
                      <a:r>
                        <a:rPr lang="en-US" sz="1200" dirty="0" smtClean="0"/>
                        <a:t>$   660,000</a:t>
                      </a:r>
                      <a:endParaRPr lang="en-US" sz="1200" b="0" dirty="0">
                        <a:solidFill>
                          <a:srgbClr val="002060"/>
                        </a:solidFill>
                      </a:endParaRPr>
                    </a:p>
                  </a:txBody>
                  <a:tcPr/>
                </a:tc>
                <a:tc>
                  <a:txBody>
                    <a:bodyPr/>
                    <a:lstStyle/>
                    <a:p>
                      <a:r>
                        <a:rPr lang="en-US" sz="1200" dirty="0" smtClean="0"/>
                        <a:t>$1,560,000</a:t>
                      </a:r>
                      <a:endParaRPr lang="en-US" sz="1200" b="0" dirty="0">
                        <a:solidFill>
                          <a:srgbClr val="002060"/>
                        </a:solidFill>
                      </a:endParaRPr>
                    </a:p>
                  </a:txBody>
                  <a:tcPr/>
                </a:tc>
                <a:extLst>
                  <a:ext uri="{0D108BD9-81ED-4DB2-BD59-A6C34878D82A}">
                    <a16:rowId xmlns:a16="http://schemas.microsoft.com/office/drawing/2014/main" val="10009"/>
                  </a:ext>
                </a:extLst>
              </a:tr>
              <a:tr h="0">
                <a:tc>
                  <a:txBody>
                    <a:bodyPr/>
                    <a:lstStyle/>
                    <a:p>
                      <a:r>
                        <a:rPr lang="en-US" sz="1200" dirty="0" smtClean="0"/>
                        <a:t>Long-term assets</a:t>
                      </a:r>
                      <a:endParaRPr lang="en-US" sz="1200" b="1" dirty="0">
                        <a:solidFill>
                          <a:srgbClr val="002060"/>
                        </a:solidFill>
                      </a:endParaRPr>
                    </a:p>
                  </a:txBody>
                  <a:tcPr/>
                </a:tc>
                <a:tc>
                  <a:txBody>
                    <a:bodyPr/>
                    <a:lstStyle/>
                    <a:p>
                      <a:r>
                        <a:rPr lang="en-US" sz="1200" dirty="0" smtClean="0"/>
                        <a:t>$   600,000</a:t>
                      </a:r>
                      <a:endParaRPr lang="en-US" sz="1200" b="0" dirty="0">
                        <a:solidFill>
                          <a:srgbClr val="002060"/>
                        </a:solidFill>
                      </a:endParaRPr>
                    </a:p>
                  </a:txBody>
                  <a:tcPr/>
                </a:tc>
                <a:tc>
                  <a:txBody>
                    <a:bodyPr/>
                    <a:lstStyle/>
                    <a:p>
                      <a:r>
                        <a:rPr lang="en-US" sz="1200" dirty="0" smtClean="0"/>
                        <a:t>$1,500,000</a:t>
                      </a:r>
                      <a:endParaRPr lang="en-US" sz="1200" b="0" dirty="0">
                        <a:solidFill>
                          <a:srgbClr val="002060"/>
                        </a:solidFill>
                      </a:endParaRPr>
                    </a:p>
                  </a:txBody>
                  <a:tcPr/>
                </a:tc>
                <a:tc>
                  <a:txBody>
                    <a:bodyPr/>
                    <a:lstStyle/>
                    <a:p>
                      <a:r>
                        <a:rPr lang="en-US" sz="1200" dirty="0" smtClean="0"/>
                        <a:t>$2,340,000</a:t>
                      </a:r>
                      <a:endParaRPr lang="en-US" sz="1200" b="0" dirty="0">
                        <a:solidFill>
                          <a:srgbClr val="002060"/>
                        </a:solidFill>
                      </a:endParaRPr>
                    </a:p>
                  </a:txBody>
                  <a:tcPr/>
                </a:tc>
                <a:tc>
                  <a:txBody>
                    <a:bodyPr/>
                    <a:lstStyle/>
                    <a:p>
                      <a:r>
                        <a:rPr lang="en-US" sz="1200" dirty="0" smtClean="0"/>
                        <a:t>$4,440,000</a:t>
                      </a:r>
                      <a:endParaRPr lang="en-US" sz="1200" b="0" dirty="0">
                        <a:solidFill>
                          <a:srgbClr val="002060"/>
                        </a:solidFill>
                      </a:endParaRPr>
                    </a:p>
                  </a:txBody>
                  <a:tcPr/>
                </a:tc>
                <a:extLst>
                  <a:ext uri="{0D108BD9-81ED-4DB2-BD59-A6C34878D82A}">
                    <a16:rowId xmlns:a16="http://schemas.microsoft.com/office/drawing/2014/main" val="10010"/>
                  </a:ext>
                </a:extLst>
              </a:tr>
              <a:tr h="411480">
                <a:tc>
                  <a:txBody>
                    <a:bodyPr/>
                    <a:lstStyle/>
                    <a:p>
                      <a:r>
                        <a:rPr lang="en-US" sz="1200" dirty="0" smtClean="0"/>
                        <a:t>Total</a:t>
                      </a:r>
                      <a:r>
                        <a:rPr lang="en-US" sz="1200" baseline="0" dirty="0" smtClean="0"/>
                        <a:t> assets</a:t>
                      </a:r>
                      <a:endParaRPr lang="en-US" sz="1200" b="1" dirty="0">
                        <a:solidFill>
                          <a:srgbClr val="002060"/>
                        </a:solidFill>
                      </a:endParaRPr>
                    </a:p>
                  </a:txBody>
                  <a:tcPr/>
                </a:tc>
                <a:tc>
                  <a:txBody>
                    <a:bodyPr/>
                    <a:lstStyle/>
                    <a:p>
                      <a:r>
                        <a:rPr lang="en-US" sz="1200" dirty="0" smtClean="0"/>
                        <a:t>$1,000,000</a:t>
                      </a:r>
                      <a:endParaRPr lang="en-US" sz="1200" b="0" dirty="0">
                        <a:solidFill>
                          <a:srgbClr val="002060"/>
                        </a:solidFill>
                      </a:endParaRPr>
                    </a:p>
                  </a:txBody>
                  <a:tcPr/>
                </a:tc>
                <a:tc>
                  <a:txBody>
                    <a:bodyPr/>
                    <a:lstStyle/>
                    <a:p>
                      <a:r>
                        <a:rPr lang="en-US" sz="1200" dirty="0" smtClean="0"/>
                        <a:t>$2,000,000</a:t>
                      </a:r>
                      <a:endParaRPr lang="en-US" sz="1200" b="0" dirty="0">
                        <a:solidFill>
                          <a:srgbClr val="002060"/>
                        </a:solidFill>
                      </a:endParaRPr>
                    </a:p>
                  </a:txBody>
                  <a:tcPr/>
                </a:tc>
                <a:tc>
                  <a:txBody>
                    <a:bodyPr/>
                    <a:lstStyle/>
                    <a:p>
                      <a:r>
                        <a:rPr lang="en-US" sz="1200" dirty="0" smtClean="0"/>
                        <a:t>$3,000,000</a:t>
                      </a:r>
                      <a:endParaRPr lang="en-US" sz="1200" b="0" dirty="0">
                        <a:solidFill>
                          <a:srgbClr val="002060"/>
                        </a:solidFill>
                      </a:endParaRPr>
                    </a:p>
                  </a:txBody>
                  <a:tcPr/>
                </a:tc>
                <a:tc>
                  <a:txBody>
                    <a:bodyPr/>
                    <a:lstStyle/>
                    <a:p>
                      <a:r>
                        <a:rPr lang="en-US" sz="1200" dirty="0" smtClean="0"/>
                        <a:t>$6,000,000</a:t>
                      </a:r>
                      <a:endParaRPr lang="en-US" sz="1200" b="1" dirty="0">
                        <a:solidFill>
                          <a:srgbClr val="002060"/>
                        </a:solidFill>
                      </a:endParaRPr>
                    </a:p>
                  </a:txBody>
                  <a:tcPr/>
                </a:tc>
                <a:extLst>
                  <a:ext uri="{0D108BD9-81ED-4DB2-BD59-A6C34878D82A}">
                    <a16:rowId xmlns:a16="http://schemas.microsoft.com/office/drawing/2014/main" val="10011"/>
                  </a:ext>
                </a:extLst>
              </a:tr>
              <a:tr h="0">
                <a:tc>
                  <a:txBody>
                    <a:bodyPr/>
                    <a:lstStyle/>
                    <a:p>
                      <a:r>
                        <a:rPr lang="en-US" sz="1200" dirty="0" smtClean="0"/>
                        <a:t>Current liabilities</a:t>
                      </a:r>
                      <a:endParaRPr lang="en-US" sz="1200" b="1" dirty="0">
                        <a:solidFill>
                          <a:srgbClr val="002060"/>
                        </a:solidFill>
                      </a:endParaRPr>
                    </a:p>
                  </a:txBody>
                  <a:tcPr/>
                </a:tc>
                <a:tc>
                  <a:txBody>
                    <a:bodyPr/>
                    <a:lstStyle/>
                    <a:p>
                      <a:r>
                        <a:rPr lang="en-US" sz="1200" dirty="0" smtClean="0"/>
                        <a:t>$     50,000</a:t>
                      </a:r>
                      <a:endParaRPr lang="en-US" sz="1200" b="0" dirty="0">
                        <a:solidFill>
                          <a:srgbClr val="002060"/>
                        </a:solidFill>
                      </a:endParaRPr>
                    </a:p>
                  </a:txBody>
                  <a:tcPr/>
                </a:tc>
                <a:tc>
                  <a:txBody>
                    <a:bodyPr/>
                    <a:lstStyle/>
                    <a:p>
                      <a:r>
                        <a:rPr lang="en-US" sz="1200" dirty="0" smtClean="0"/>
                        <a:t>$   150,000</a:t>
                      </a:r>
                      <a:endParaRPr lang="en-US" sz="1200" b="0" dirty="0">
                        <a:solidFill>
                          <a:srgbClr val="002060"/>
                        </a:solidFill>
                      </a:endParaRPr>
                    </a:p>
                  </a:txBody>
                  <a:tcPr/>
                </a:tc>
                <a:tc>
                  <a:txBody>
                    <a:bodyPr/>
                    <a:lstStyle/>
                    <a:p>
                      <a:r>
                        <a:rPr lang="en-US" sz="1200" dirty="0" smtClean="0"/>
                        <a:t>$   300,000</a:t>
                      </a:r>
                      <a:endParaRPr lang="en-US" sz="1200" b="0" dirty="0">
                        <a:solidFill>
                          <a:srgbClr val="002060"/>
                        </a:solidFill>
                      </a:endParaRPr>
                    </a:p>
                  </a:txBody>
                  <a:tcPr/>
                </a:tc>
                <a:tc>
                  <a:txBody>
                    <a:bodyPr/>
                    <a:lstStyle/>
                    <a:p>
                      <a:r>
                        <a:rPr lang="en-US" sz="1200" dirty="0" smtClean="0"/>
                        <a:t>$   500,000</a:t>
                      </a:r>
                      <a:endParaRPr lang="en-US" sz="1200" b="0" dirty="0">
                        <a:solidFill>
                          <a:srgbClr val="002060"/>
                        </a:solidFill>
                      </a:endParaRPr>
                    </a:p>
                  </a:txBody>
                  <a:tcPr/>
                </a:tc>
                <a:extLst>
                  <a:ext uri="{0D108BD9-81ED-4DB2-BD59-A6C34878D82A}">
                    <a16:rowId xmlns:a16="http://schemas.microsoft.com/office/drawing/2014/main" val="10012"/>
                  </a:ext>
                </a:extLst>
              </a:tr>
              <a:tr h="0">
                <a:tc>
                  <a:txBody>
                    <a:bodyPr/>
                    <a:lstStyle/>
                    <a:p>
                      <a:r>
                        <a:rPr lang="en-US" sz="1200" dirty="0" smtClean="0"/>
                        <a:t>Long-term debt</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r>
                        <a:rPr lang="en-US" sz="1200" dirty="0" smtClean="0"/>
                        <a:t>$4,500,000</a:t>
                      </a:r>
                      <a:endParaRPr lang="en-US" sz="1200" b="0" dirty="0">
                        <a:solidFill>
                          <a:srgbClr val="002060"/>
                        </a:solidFill>
                      </a:endParaRPr>
                    </a:p>
                  </a:txBody>
                  <a:tcPr/>
                </a:tc>
                <a:extLst>
                  <a:ext uri="{0D108BD9-81ED-4DB2-BD59-A6C34878D82A}">
                    <a16:rowId xmlns:a16="http://schemas.microsoft.com/office/drawing/2014/main" val="10013"/>
                  </a:ext>
                </a:extLst>
              </a:tr>
              <a:tr h="0">
                <a:tc>
                  <a:txBody>
                    <a:bodyPr/>
                    <a:lstStyle/>
                    <a:p>
                      <a:r>
                        <a:rPr lang="en-US" sz="1200" dirty="0" smtClean="0"/>
                        <a:t>Stockholders’ equity</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r>
                        <a:rPr lang="en-US" sz="1200" dirty="0" smtClean="0"/>
                        <a:t>$1,000,000</a:t>
                      </a:r>
                      <a:endParaRPr lang="en-US" sz="1200" b="0" dirty="0">
                        <a:solidFill>
                          <a:srgbClr val="002060"/>
                        </a:solidFill>
                      </a:endParaRPr>
                    </a:p>
                  </a:txBody>
                  <a:tcPr/>
                </a:tc>
                <a:extLst>
                  <a:ext uri="{0D108BD9-81ED-4DB2-BD59-A6C34878D82A}">
                    <a16:rowId xmlns:a16="http://schemas.microsoft.com/office/drawing/2014/main" val="10014"/>
                  </a:ext>
                </a:extLst>
              </a:tr>
              <a:tr h="0">
                <a:tc>
                  <a:txBody>
                    <a:bodyPr/>
                    <a:lstStyle/>
                    <a:p>
                      <a:r>
                        <a:rPr lang="en-US" sz="1200" dirty="0" smtClean="0"/>
                        <a:t>Total liabilities and SE</a:t>
                      </a:r>
                      <a:endParaRPr lang="en-US" sz="1200" b="1" dirty="0">
                        <a:solidFill>
                          <a:srgbClr val="002060"/>
                        </a:solidFill>
                      </a:endParaRPr>
                    </a:p>
                  </a:txBody>
                  <a:tcPr/>
                </a:tc>
                <a:tc>
                  <a:txBody>
                    <a:bodyPr/>
                    <a:lstStyle/>
                    <a:p>
                      <a:endParaRPr lang="en-US" sz="1200" b="0"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r>
                        <a:rPr lang="en-US" sz="1200" dirty="0" smtClean="0"/>
                        <a:t>$6,000,000</a:t>
                      </a:r>
                      <a:endParaRPr lang="en-US" sz="1200" b="1" dirty="0">
                        <a:solidFill>
                          <a:srgbClr val="002060"/>
                        </a:solidFill>
                      </a:endParaRP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908797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44</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7010400" cy="609600"/>
          </a:xfrm>
          <a:noFill/>
        </p:spPr>
        <p:txBody>
          <a:bodyPr lIns="0" tIns="0" rIns="0" bIns="0"/>
          <a:lstStyle/>
          <a:p>
            <a:pPr eaLnBrk="1" hangingPunct="1"/>
            <a:r>
              <a:rPr lang="en-US" altLang="en-US" sz="2400" b="1" dirty="0">
                <a:solidFill>
                  <a:schemeClr val="bg1"/>
                </a:solidFill>
              </a:rPr>
              <a:t>Evaluating </a:t>
            </a:r>
            <a:r>
              <a:rPr lang="en-US" altLang="en-US" sz="2400" b="1" dirty="0" smtClean="0">
                <a:solidFill>
                  <a:schemeClr val="bg1"/>
                </a:solidFill>
              </a:rPr>
              <a:t>Performance</a:t>
            </a:r>
            <a:endParaRPr lang="en-US" altLang="en-US" dirty="0" smtClean="0">
              <a:solidFill>
                <a:schemeClr val="bg1"/>
              </a:solidFill>
            </a:endParaRPr>
          </a:p>
        </p:txBody>
      </p:sp>
      <p:sp>
        <p:nvSpPr>
          <p:cNvPr id="6148" name="Rectangle 3"/>
          <p:cNvSpPr>
            <a:spLocks noGrp="1" noChangeArrowheads="1"/>
          </p:cNvSpPr>
          <p:nvPr>
            <p:ph type="body" idx="1"/>
          </p:nvPr>
        </p:nvSpPr>
        <p:spPr>
          <a:xfrm>
            <a:off x="990600" y="1219200"/>
            <a:ext cx="7696200" cy="5334000"/>
          </a:xfrm>
          <a:noFill/>
        </p:spPr>
        <p:txBody>
          <a:bodyPr lIns="0" tIns="0" rIns="0" bIns="0"/>
          <a:lstStyle/>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endParaRPr lang="en-US" sz="1600" b="1" dirty="0"/>
          </a:p>
          <a:p>
            <a:pPr marL="50800" indent="0">
              <a:spcBef>
                <a:spcPts val="0"/>
              </a:spcBef>
              <a:buNone/>
            </a:pPr>
            <a:endParaRPr lang="en-US" sz="1600" b="1" dirty="0" smtClean="0"/>
          </a:p>
          <a:p>
            <a:pPr marL="50800" indent="0">
              <a:spcBef>
                <a:spcPts val="0"/>
              </a:spcBef>
              <a:buNone/>
            </a:pPr>
            <a:r>
              <a:rPr lang="en-US" sz="1400" b="1" dirty="0">
                <a:solidFill>
                  <a:srgbClr val="C00000"/>
                </a:solidFill>
              </a:rPr>
              <a:t>Suppose Hariri Hotels uses operating income and total assets </a:t>
            </a:r>
            <a:r>
              <a:rPr lang="en-US" sz="1400" b="1" dirty="0" smtClean="0">
                <a:solidFill>
                  <a:srgbClr val="C00000"/>
                </a:solidFill>
              </a:rPr>
              <a:t>to </a:t>
            </a:r>
            <a:r>
              <a:rPr lang="en-US" sz="1400" b="1" dirty="0">
                <a:solidFill>
                  <a:srgbClr val="C00000"/>
                </a:solidFill>
              </a:rPr>
              <a:t>calculate </a:t>
            </a:r>
            <a:r>
              <a:rPr lang="en-US" sz="1400" b="1" u="sng" dirty="0" smtClean="0">
                <a:solidFill>
                  <a:srgbClr val="C00000"/>
                </a:solidFill>
              </a:rPr>
              <a:t>ROA</a:t>
            </a:r>
            <a:r>
              <a:rPr lang="en-US" sz="1400" b="1" dirty="0" smtClean="0">
                <a:solidFill>
                  <a:srgbClr val="C00000"/>
                </a:solidFill>
              </a:rPr>
              <a:t>. </a:t>
            </a:r>
            <a:r>
              <a:rPr lang="en-US" sz="1400" b="1" dirty="0">
                <a:solidFill>
                  <a:srgbClr val="C00000"/>
                </a:solidFill>
              </a:rPr>
              <a:t>Which hotel performed “best”?</a:t>
            </a:r>
          </a:p>
        </p:txBody>
      </p:sp>
      <p:graphicFrame>
        <p:nvGraphicFramePr>
          <p:cNvPr id="3" name="Table 2"/>
          <p:cNvGraphicFramePr>
            <a:graphicFrameLocks noGrp="1"/>
          </p:cNvGraphicFramePr>
          <p:nvPr>
            <p:extLst/>
          </p:nvPr>
        </p:nvGraphicFramePr>
        <p:xfrm>
          <a:off x="914400" y="1143000"/>
          <a:ext cx="8153400" cy="4526280"/>
        </p:xfrm>
        <a:graphic>
          <a:graphicData uri="http://schemas.openxmlformats.org/drawingml/2006/table">
            <a:tbl>
              <a:tblPr firstRow="1" bandRow="1">
                <a:tableStyleId>{3B4B98B0-60AC-42C2-AFA5-B58CD77FA1E5}</a:tableStyleId>
              </a:tblPr>
              <a:tblGrid>
                <a:gridCol w="3166368">
                  <a:extLst>
                    <a:ext uri="{9D8B030D-6E8A-4147-A177-3AD203B41FA5}">
                      <a16:colId xmlns:a16="http://schemas.microsoft.com/office/drawing/2014/main" val="20000"/>
                    </a:ext>
                  </a:extLst>
                </a:gridCol>
                <a:gridCol w="1405632">
                  <a:extLst>
                    <a:ext uri="{9D8B030D-6E8A-4147-A177-3AD203B41FA5}">
                      <a16:colId xmlns:a16="http://schemas.microsoft.com/office/drawing/2014/main" val="20001"/>
                    </a:ext>
                  </a:extLst>
                </a:gridCol>
                <a:gridCol w="1285782">
                  <a:extLst>
                    <a:ext uri="{9D8B030D-6E8A-4147-A177-3AD203B41FA5}">
                      <a16:colId xmlns:a16="http://schemas.microsoft.com/office/drawing/2014/main" val="20002"/>
                    </a:ext>
                  </a:extLst>
                </a:gridCol>
                <a:gridCol w="1266548">
                  <a:extLst>
                    <a:ext uri="{9D8B030D-6E8A-4147-A177-3AD203B41FA5}">
                      <a16:colId xmlns:a16="http://schemas.microsoft.com/office/drawing/2014/main" val="20003"/>
                    </a:ext>
                  </a:extLst>
                </a:gridCol>
                <a:gridCol w="1029070">
                  <a:extLst>
                    <a:ext uri="{9D8B030D-6E8A-4147-A177-3AD203B41FA5}">
                      <a16:colId xmlns:a16="http://schemas.microsoft.com/office/drawing/2014/main" val="20004"/>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C00000"/>
                          </a:solidFill>
                        </a:rPr>
                        <a:t>HARIRI HOTELS</a:t>
                      </a:r>
                    </a:p>
                  </a:txBody>
                  <a:tcPr/>
                </a:tc>
                <a:tc>
                  <a:txBody>
                    <a:bodyPr/>
                    <a:lstStyle/>
                    <a:p>
                      <a:r>
                        <a:rPr lang="en-US" sz="1200" dirty="0" smtClean="0"/>
                        <a:t>San Francisco</a:t>
                      </a:r>
                      <a:endParaRPr lang="en-US" sz="1200" b="1" dirty="0">
                        <a:solidFill>
                          <a:srgbClr val="002060"/>
                        </a:solidFill>
                      </a:endParaRPr>
                    </a:p>
                  </a:txBody>
                  <a:tcPr/>
                </a:tc>
                <a:tc>
                  <a:txBody>
                    <a:bodyPr/>
                    <a:lstStyle/>
                    <a:p>
                      <a:r>
                        <a:rPr lang="en-US" sz="1200" dirty="0" smtClean="0"/>
                        <a:t>Chicago</a:t>
                      </a:r>
                      <a:endParaRPr lang="en-US" sz="1200" b="1" dirty="0">
                        <a:solidFill>
                          <a:srgbClr val="002060"/>
                        </a:solidFill>
                      </a:endParaRPr>
                    </a:p>
                  </a:txBody>
                  <a:tcPr/>
                </a:tc>
                <a:tc>
                  <a:txBody>
                    <a:bodyPr/>
                    <a:lstStyle/>
                    <a:p>
                      <a:r>
                        <a:rPr lang="en-US" sz="1200" dirty="0" smtClean="0"/>
                        <a:t>Pittsburgh</a:t>
                      </a:r>
                      <a:endParaRPr lang="en-US" sz="1200" b="1" dirty="0">
                        <a:solidFill>
                          <a:srgbClr val="002060"/>
                        </a:solidFill>
                      </a:endParaRPr>
                    </a:p>
                  </a:txBody>
                  <a:tcPr/>
                </a:tc>
                <a:tc>
                  <a:txBody>
                    <a:bodyPr/>
                    <a:lstStyle/>
                    <a:p>
                      <a:r>
                        <a:rPr lang="en-US" sz="1200" dirty="0" smtClean="0"/>
                        <a:t>Total</a:t>
                      </a:r>
                      <a:endParaRPr lang="en-US" sz="1200" b="1" dirty="0">
                        <a:solidFill>
                          <a:srgbClr val="002060"/>
                        </a:solidFill>
                      </a:endParaRPr>
                    </a:p>
                  </a:txBody>
                  <a:tcPr/>
                </a:tc>
                <a:extLst>
                  <a:ext uri="{0D108BD9-81ED-4DB2-BD59-A6C34878D82A}">
                    <a16:rowId xmlns:a16="http://schemas.microsoft.com/office/drawing/2014/main" val="10000"/>
                  </a:ext>
                </a:extLst>
              </a:tr>
              <a:tr h="0">
                <a:tc>
                  <a:txBody>
                    <a:bodyPr/>
                    <a:lstStyle/>
                    <a:p>
                      <a:r>
                        <a:rPr lang="en-US" sz="1200" dirty="0" smtClean="0"/>
                        <a:t>Hotel</a:t>
                      </a:r>
                      <a:r>
                        <a:rPr lang="en-US" sz="1200" baseline="0" dirty="0" smtClean="0"/>
                        <a:t> revenues</a:t>
                      </a:r>
                      <a:endParaRPr lang="en-US" sz="1200" b="1" dirty="0">
                        <a:solidFill>
                          <a:srgbClr val="002060"/>
                        </a:solidFill>
                      </a:endParaRPr>
                    </a:p>
                  </a:txBody>
                  <a:tcPr/>
                </a:tc>
                <a:tc>
                  <a:txBody>
                    <a:bodyPr/>
                    <a:lstStyle/>
                    <a:p>
                      <a:r>
                        <a:rPr lang="en-US" sz="1200" dirty="0" smtClean="0"/>
                        <a:t>$1,200,000</a:t>
                      </a:r>
                      <a:endParaRPr lang="en-US" sz="1200" b="0" dirty="0">
                        <a:solidFill>
                          <a:srgbClr val="002060"/>
                        </a:solidFill>
                      </a:endParaRPr>
                    </a:p>
                  </a:txBody>
                  <a:tcPr/>
                </a:tc>
                <a:tc>
                  <a:txBody>
                    <a:bodyPr/>
                    <a:lstStyle/>
                    <a:p>
                      <a:r>
                        <a:rPr lang="en-US" sz="1200" dirty="0" smtClean="0"/>
                        <a:t>$1,400,000</a:t>
                      </a:r>
                      <a:endParaRPr lang="en-US" sz="1200" b="0" dirty="0">
                        <a:solidFill>
                          <a:srgbClr val="002060"/>
                        </a:solidFill>
                      </a:endParaRPr>
                    </a:p>
                  </a:txBody>
                  <a:tcPr/>
                </a:tc>
                <a:tc>
                  <a:txBody>
                    <a:bodyPr/>
                    <a:lstStyle/>
                    <a:p>
                      <a:r>
                        <a:rPr lang="en-US" sz="1200" dirty="0" smtClean="0"/>
                        <a:t>$3,185,000</a:t>
                      </a:r>
                      <a:endParaRPr lang="en-US" sz="1200" b="0" dirty="0">
                        <a:solidFill>
                          <a:srgbClr val="002060"/>
                        </a:solidFill>
                      </a:endParaRPr>
                    </a:p>
                  </a:txBody>
                  <a:tcPr/>
                </a:tc>
                <a:tc>
                  <a:txBody>
                    <a:bodyPr/>
                    <a:lstStyle/>
                    <a:p>
                      <a:r>
                        <a:rPr lang="en-US" sz="1200" dirty="0" smtClean="0"/>
                        <a:t>$5,785,000</a:t>
                      </a:r>
                      <a:endParaRPr lang="en-US" sz="1200" b="0" dirty="0">
                        <a:solidFill>
                          <a:srgbClr val="002060"/>
                        </a:solidFill>
                      </a:endParaRPr>
                    </a:p>
                  </a:txBody>
                  <a:tcPr/>
                </a:tc>
                <a:extLst>
                  <a:ext uri="{0D108BD9-81ED-4DB2-BD59-A6C34878D82A}">
                    <a16:rowId xmlns:a16="http://schemas.microsoft.com/office/drawing/2014/main" val="10001"/>
                  </a:ext>
                </a:extLst>
              </a:tr>
              <a:tr h="0">
                <a:tc>
                  <a:txBody>
                    <a:bodyPr/>
                    <a:lstStyle/>
                    <a:p>
                      <a:r>
                        <a:rPr lang="en-US" sz="1200" dirty="0" smtClean="0"/>
                        <a:t>Hotel costs</a:t>
                      </a:r>
                      <a:endParaRPr lang="en-US" sz="1200" b="1" dirty="0">
                        <a:solidFill>
                          <a:srgbClr val="002060"/>
                        </a:solidFill>
                      </a:endParaRPr>
                    </a:p>
                  </a:txBody>
                  <a:tcPr/>
                </a:tc>
                <a:tc>
                  <a:txBody>
                    <a:bodyPr/>
                    <a:lstStyle/>
                    <a:p>
                      <a:r>
                        <a:rPr lang="en-US" sz="1200" dirty="0" smtClean="0"/>
                        <a:t>$   960,000</a:t>
                      </a:r>
                      <a:endParaRPr lang="en-US" sz="1200" b="0" dirty="0">
                        <a:solidFill>
                          <a:srgbClr val="002060"/>
                        </a:solidFill>
                      </a:endParaRPr>
                    </a:p>
                  </a:txBody>
                  <a:tcPr/>
                </a:tc>
                <a:tc>
                  <a:txBody>
                    <a:bodyPr/>
                    <a:lstStyle/>
                    <a:p>
                      <a:r>
                        <a:rPr lang="en-US" sz="1200" dirty="0" smtClean="0"/>
                        <a:t>$1,100,000</a:t>
                      </a:r>
                      <a:endParaRPr lang="en-US" sz="1200" b="0" dirty="0">
                        <a:solidFill>
                          <a:srgbClr val="002060"/>
                        </a:solidFill>
                      </a:endParaRPr>
                    </a:p>
                  </a:txBody>
                  <a:tcPr/>
                </a:tc>
                <a:tc>
                  <a:txBody>
                    <a:bodyPr/>
                    <a:lstStyle/>
                    <a:p>
                      <a:r>
                        <a:rPr lang="en-US" sz="1200" dirty="0" smtClean="0"/>
                        <a:t>$2,675,000</a:t>
                      </a:r>
                      <a:endParaRPr lang="en-US" sz="1200" b="0" dirty="0">
                        <a:solidFill>
                          <a:srgbClr val="002060"/>
                        </a:solidFill>
                      </a:endParaRPr>
                    </a:p>
                  </a:txBody>
                  <a:tcPr/>
                </a:tc>
                <a:tc>
                  <a:txBody>
                    <a:bodyPr/>
                    <a:lstStyle/>
                    <a:p>
                      <a:r>
                        <a:rPr lang="en-US" sz="1200" dirty="0" smtClean="0"/>
                        <a:t>$4,735,000</a:t>
                      </a:r>
                      <a:endParaRPr lang="en-US" sz="1200" b="0" dirty="0">
                        <a:solidFill>
                          <a:srgbClr val="002060"/>
                        </a:solidFill>
                      </a:endParaRPr>
                    </a:p>
                  </a:txBody>
                  <a:tcPr/>
                </a:tc>
                <a:extLst>
                  <a:ext uri="{0D108BD9-81ED-4DB2-BD59-A6C34878D82A}">
                    <a16:rowId xmlns:a16="http://schemas.microsoft.com/office/drawing/2014/main" val="10002"/>
                  </a:ext>
                </a:extLst>
              </a:tr>
              <a:tr h="0">
                <a:tc>
                  <a:txBody>
                    <a:bodyPr/>
                    <a:lstStyle/>
                    <a:p>
                      <a:r>
                        <a:rPr lang="en-US" sz="1200" dirty="0" smtClean="0"/>
                        <a:t>Hotel operating income</a:t>
                      </a:r>
                      <a:endParaRPr lang="en-US" sz="1200" b="1" dirty="0">
                        <a:solidFill>
                          <a:srgbClr val="002060"/>
                        </a:solidFill>
                      </a:endParaRPr>
                    </a:p>
                  </a:txBody>
                  <a:tcPr/>
                </a:tc>
                <a:tc>
                  <a:txBody>
                    <a:bodyPr/>
                    <a:lstStyle/>
                    <a:p>
                      <a:r>
                        <a:rPr lang="en-US" sz="1200" dirty="0" smtClean="0"/>
                        <a:t>$   240,000</a:t>
                      </a:r>
                      <a:endParaRPr lang="en-US" sz="1200" b="0" dirty="0">
                        <a:solidFill>
                          <a:srgbClr val="002060"/>
                        </a:solidFill>
                      </a:endParaRPr>
                    </a:p>
                  </a:txBody>
                  <a:tcPr/>
                </a:tc>
                <a:tc>
                  <a:txBody>
                    <a:bodyPr/>
                    <a:lstStyle/>
                    <a:p>
                      <a:r>
                        <a:rPr lang="en-US" sz="1200" dirty="0" smtClean="0"/>
                        <a:t>$</a:t>
                      </a:r>
                      <a:r>
                        <a:rPr lang="en-US" sz="1200" baseline="0" dirty="0" smtClean="0"/>
                        <a:t>   300,000</a:t>
                      </a:r>
                      <a:endParaRPr lang="en-US" sz="1200" b="0" dirty="0">
                        <a:solidFill>
                          <a:srgbClr val="002060"/>
                        </a:solidFill>
                      </a:endParaRPr>
                    </a:p>
                  </a:txBody>
                  <a:tcPr/>
                </a:tc>
                <a:tc>
                  <a:txBody>
                    <a:bodyPr/>
                    <a:lstStyle/>
                    <a:p>
                      <a:r>
                        <a:rPr lang="en-US" sz="1200" dirty="0" smtClean="0"/>
                        <a:t>$   510,000</a:t>
                      </a:r>
                      <a:endParaRPr lang="en-US" sz="1200" b="0" dirty="0">
                        <a:solidFill>
                          <a:srgbClr val="002060"/>
                        </a:solidFill>
                      </a:endParaRPr>
                    </a:p>
                  </a:txBody>
                  <a:tcPr/>
                </a:tc>
                <a:tc>
                  <a:txBody>
                    <a:bodyPr/>
                    <a:lstStyle/>
                    <a:p>
                      <a:r>
                        <a:rPr lang="en-US" sz="1200" dirty="0" smtClean="0"/>
                        <a:t>$1,050,000</a:t>
                      </a:r>
                      <a:endParaRPr lang="en-US" sz="1200" b="0" dirty="0">
                        <a:solidFill>
                          <a:srgbClr val="002060"/>
                        </a:solidFill>
                      </a:endParaRPr>
                    </a:p>
                  </a:txBody>
                  <a:tcPr/>
                </a:tc>
                <a:extLst>
                  <a:ext uri="{0D108BD9-81ED-4DB2-BD59-A6C34878D82A}">
                    <a16:rowId xmlns:a16="http://schemas.microsoft.com/office/drawing/2014/main" val="10003"/>
                  </a:ext>
                </a:extLst>
              </a:tr>
              <a:tr h="0">
                <a:tc>
                  <a:txBody>
                    <a:bodyPr/>
                    <a:lstStyle/>
                    <a:p>
                      <a:r>
                        <a:rPr lang="en-US" sz="1200" dirty="0" smtClean="0"/>
                        <a:t>Interest</a:t>
                      </a:r>
                      <a:r>
                        <a:rPr lang="en-US" sz="1200" baseline="0" dirty="0" smtClean="0"/>
                        <a:t> costs on long-term debt @ 10%</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endParaRPr lang="en-US" sz="1200" b="0">
                        <a:solidFill>
                          <a:srgbClr val="002060"/>
                        </a:solidFill>
                      </a:endParaRPr>
                    </a:p>
                  </a:txBody>
                  <a:tcPr/>
                </a:tc>
                <a:tc>
                  <a:txBody>
                    <a:bodyPr/>
                    <a:lstStyle/>
                    <a:p>
                      <a:r>
                        <a:rPr lang="en-US" sz="1200" dirty="0" smtClean="0"/>
                        <a:t>$   450,000</a:t>
                      </a:r>
                      <a:endParaRPr lang="en-US" sz="1200" b="0" dirty="0">
                        <a:solidFill>
                          <a:srgbClr val="002060"/>
                        </a:solidFill>
                      </a:endParaRPr>
                    </a:p>
                  </a:txBody>
                  <a:tcPr/>
                </a:tc>
                <a:extLst>
                  <a:ext uri="{0D108BD9-81ED-4DB2-BD59-A6C34878D82A}">
                    <a16:rowId xmlns:a16="http://schemas.microsoft.com/office/drawing/2014/main" val="10004"/>
                  </a:ext>
                </a:extLst>
              </a:tr>
              <a:tr h="0">
                <a:tc>
                  <a:txBody>
                    <a:bodyPr/>
                    <a:lstStyle/>
                    <a:p>
                      <a:r>
                        <a:rPr lang="en-US" sz="1200" dirty="0" smtClean="0"/>
                        <a:t>Income before income taxes</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endParaRPr lang="en-US" sz="1200" b="0" dirty="0">
                        <a:solidFill>
                          <a:srgbClr val="002060"/>
                        </a:solidFill>
                      </a:endParaRPr>
                    </a:p>
                  </a:txBody>
                  <a:tcPr/>
                </a:tc>
                <a:tc>
                  <a:txBody>
                    <a:bodyPr/>
                    <a:lstStyle/>
                    <a:p>
                      <a:r>
                        <a:rPr lang="en-US" sz="1200" dirty="0" smtClean="0"/>
                        <a:t>$   600,000</a:t>
                      </a:r>
                      <a:endParaRPr lang="en-US" sz="1200" b="0" dirty="0">
                        <a:solidFill>
                          <a:srgbClr val="002060"/>
                        </a:solidFill>
                      </a:endParaRPr>
                    </a:p>
                  </a:txBody>
                  <a:tcPr/>
                </a:tc>
                <a:extLst>
                  <a:ext uri="{0D108BD9-81ED-4DB2-BD59-A6C34878D82A}">
                    <a16:rowId xmlns:a16="http://schemas.microsoft.com/office/drawing/2014/main" val="10005"/>
                  </a:ext>
                </a:extLst>
              </a:tr>
              <a:tr h="0">
                <a:tc>
                  <a:txBody>
                    <a:bodyPr/>
                    <a:lstStyle/>
                    <a:p>
                      <a:r>
                        <a:rPr lang="en-US" sz="1200" dirty="0" smtClean="0"/>
                        <a:t>Income taxes at 30%</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r>
                        <a:rPr lang="en-US" sz="1200" dirty="0" smtClean="0"/>
                        <a:t>$   180,000</a:t>
                      </a:r>
                      <a:endParaRPr lang="en-US" sz="1200" b="0" dirty="0">
                        <a:solidFill>
                          <a:srgbClr val="002060"/>
                        </a:solidFill>
                      </a:endParaRPr>
                    </a:p>
                  </a:txBody>
                  <a:tcPr/>
                </a:tc>
                <a:extLst>
                  <a:ext uri="{0D108BD9-81ED-4DB2-BD59-A6C34878D82A}">
                    <a16:rowId xmlns:a16="http://schemas.microsoft.com/office/drawing/2014/main" val="10006"/>
                  </a:ext>
                </a:extLst>
              </a:tr>
              <a:tr h="0">
                <a:tc>
                  <a:txBody>
                    <a:bodyPr/>
                    <a:lstStyle/>
                    <a:p>
                      <a:r>
                        <a:rPr lang="en-US" sz="1200" dirty="0" smtClean="0"/>
                        <a:t>Net income</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r>
                        <a:rPr lang="en-US" sz="1200" dirty="0" smtClean="0"/>
                        <a:t>$   420,000</a:t>
                      </a:r>
                      <a:endParaRPr lang="en-US" sz="1200" b="1" dirty="0">
                        <a:solidFill>
                          <a:srgbClr val="002060"/>
                        </a:solidFill>
                      </a:endParaRPr>
                    </a:p>
                  </a:txBody>
                  <a:tcPr/>
                </a:tc>
                <a:extLst>
                  <a:ext uri="{0D108BD9-81ED-4DB2-BD59-A6C34878D82A}">
                    <a16:rowId xmlns:a16="http://schemas.microsoft.com/office/drawing/2014/main" val="10007"/>
                  </a:ext>
                </a:extLst>
              </a:tr>
              <a:tr h="0">
                <a:tc>
                  <a:txBody>
                    <a:bodyPr/>
                    <a:lstStyle/>
                    <a:p>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endParaRPr lang="en-US" sz="1200" b="0" dirty="0">
                        <a:solidFill>
                          <a:srgbClr val="002060"/>
                        </a:solidFill>
                      </a:endParaRPr>
                    </a:p>
                  </a:txBody>
                  <a:tcPr/>
                </a:tc>
                <a:extLst>
                  <a:ext uri="{0D108BD9-81ED-4DB2-BD59-A6C34878D82A}">
                    <a16:rowId xmlns:a16="http://schemas.microsoft.com/office/drawing/2014/main" val="10008"/>
                  </a:ext>
                </a:extLst>
              </a:tr>
              <a:tr h="0">
                <a:tc>
                  <a:txBody>
                    <a:bodyPr/>
                    <a:lstStyle/>
                    <a:p>
                      <a:r>
                        <a:rPr lang="en-US" sz="1200" dirty="0" smtClean="0"/>
                        <a:t>Current assets</a:t>
                      </a:r>
                      <a:endParaRPr lang="en-US" sz="1200" b="1" dirty="0">
                        <a:solidFill>
                          <a:srgbClr val="002060"/>
                        </a:solidFill>
                      </a:endParaRPr>
                    </a:p>
                  </a:txBody>
                  <a:tcPr/>
                </a:tc>
                <a:tc>
                  <a:txBody>
                    <a:bodyPr/>
                    <a:lstStyle/>
                    <a:p>
                      <a:r>
                        <a:rPr lang="en-US" sz="1200" dirty="0" smtClean="0"/>
                        <a:t>$   400,000</a:t>
                      </a:r>
                      <a:endParaRPr lang="en-US" sz="1200" b="0" dirty="0">
                        <a:solidFill>
                          <a:srgbClr val="002060"/>
                        </a:solidFill>
                      </a:endParaRPr>
                    </a:p>
                  </a:txBody>
                  <a:tcPr/>
                </a:tc>
                <a:tc>
                  <a:txBody>
                    <a:bodyPr/>
                    <a:lstStyle/>
                    <a:p>
                      <a:r>
                        <a:rPr lang="en-US" sz="1200" dirty="0" smtClean="0"/>
                        <a:t>$   500,000</a:t>
                      </a:r>
                      <a:endParaRPr lang="en-US" sz="1200" b="0" dirty="0">
                        <a:solidFill>
                          <a:srgbClr val="002060"/>
                        </a:solidFill>
                      </a:endParaRPr>
                    </a:p>
                  </a:txBody>
                  <a:tcPr/>
                </a:tc>
                <a:tc>
                  <a:txBody>
                    <a:bodyPr/>
                    <a:lstStyle/>
                    <a:p>
                      <a:r>
                        <a:rPr lang="en-US" sz="1200" dirty="0" smtClean="0"/>
                        <a:t>$   660,000</a:t>
                      </a:r>
                      <a:endParaRPr lang="en-US" sz="1200" b="0" dirty="0">
                        <a:solidFill>
                          <a:srgbClr val="002060"/>
                        </a:solidFill>
                      </a:endParaRPr>
                    </a:p>
                  </a:txBody>
                  <a:tcPr/>
                </a:tc>
                <a:tc>
                  <a:txBody>
                    <a:bodyPr/>
                    <a:lstStyle/>
                    <a:p>
                      <a:r>
                        <a:rPr lang="en-US" sz="1200" dirty="0" smtClean="0"/>
                        <a:t>$1,560,000</a:t>
                      </a:r>
                      <a:endParaRPr lang="en-US" sz="1200" b="0" dirty="0">
                        <a:solidFill>
                          <a:srgbClr val="002060"/>
                        </a:solidFill>
                      </a:endParaRPr>
                    </a:p>
                  </a:txBody>
                  <a:tcPr/>
                </a:tc>
                <a:extLst>
                  <a:ext uri="{0D108BD9-81ED-4DB2-BD59-A6C34878D82A}">
                    <a16:rowId xmlns:a16="http://schemas.microsoft.com/office/drawing/2014/main" val="10009"/>
                  </a:ext>
                </a:extLst>
              </a:tr>
              <a:tr h="0">
                <a:tc>
                  <a:txBody>
                    <a:bodyPr/>
                    <a:lstStyle/>
                    <a:p>
                      <a:r>
                        <a:rPr lang="en-US" sz="1200" dirty="0" smtClean="0"/>
                        <a:t>Long-term assets</a:t>
                      </a:r>
                      <a:endParaRPr lang="en-US" sz="1200" b="1" dirty="0">
                        <a:solidFill>
                          <a:srgbClr val="002060"/>
                        </a:solidFill>
                      </a:endParaRPr>
                    </a:p>
                  </a:txBody>
                  <a:tcPr/>
                </a:tc>
                <a:tc>
                  <a:txBody>
                    <a:bodyPr/>
                    <a:lstStyle/>
                    <a:p>
                      <a:r>
                        <a:rPr lang="en-US" sz="1200" dirty="0" smtClean="0"/>
                        <a:t>$   600,000</a:t>
                      </a:r>
                      <a:endParaRPr lang="en-US" sz="1200" b="0" dirty="0">
                        <a:solidFill>
                          <a:srgbClr val="002060"/>
                        </a:solidFill>
                      </a:endParaRPr>
                    </a:p>
                  </a:txBody>
                  <a:tcPr/>
                </a:tc>
                <a:tc>
                  <a:txBody>
                    <a:bodyPr/>
                    <a:lstStyle/>
                    <a:p>
                      <a:r>
                        <a:rPr lang="en-US" sz="1200" dirty="0" smtClean="0"/>
                        <a:t>$1,500,000</a:t>
                      </a:r>
                      <a:endParaRPr lang="en-US" sz="1200" b="0" dirty="0">
                        <a:solidFill>
                          <a:srgbClr val="002060"/>
                        </a:solidFill>
                      </a:endParaRPr>
                    </a:p>
                  </a:txBody>
                  <a:tcPr/>
                </a:tc>
                <a:tc>
                  <a:txBody>
                    <a:bodyPr/>
                    <a:lstStyle/>
                    <a:p>
                      <a:r>
                        <a:rPr lang="en-US" sz="1200" dirty="0" smtClean="0"/>
                        <a:t>$2,340,000</a:t>
                      </a:r>
                      <a:endParaRPr lang="en-US" sz="1200" b="0" dirty="0">
                        <a:solidFill>
                          <a:srgbClr val="002060"/>
                        </a:solidFill>
                      </a:endParaRPr>
                    </a:p>
                  </a:txBody>
                  <a:tcPr/>
                </a:tc>
                <a:tc>
                  <a:txBody>
                    <a:bodyPr/>
                    <a:lstStyle/>
                    <a:p>
                      <a:r>
                        <a:rPr lang="en-US" sz="1200" dirty="0" smtClean="0"/>
                        <a:t>$4,440,000</a:t>
                      </a:r>
                      <a:endParaRPr lang="en-US" sz="1200" b="0" dirty="0">
                        <a:solidFill>
                          <a:srgbClr val="002060"/>
                        </a:solidFill>
                      </a:endParaRPr>
                    </a:p>
                  </a:txBody>
                  <a:tcPr/>
                </a:tc>
                <a:extLst>
                  <a:ext uri="{0D108BD9-81ED-4DB2-BD59-A6C34878D82A}">
                    <a16:rowId xmlns:a16="http://schemas.microsoft.com/office/drawing/2014/main" val="10010"/>
                  </a:ext>
                </a:extLst>
              </a:tr>
              <a:tr h="411480">
                <a:tc>
                  <a:txBody>
                    <a:bodyPr/>
                    <a:lstStyle/>
                    <a:p>
                      <a:r>
                        <a:rPr lang="en-US" sz="1200" dirty="0" smtClean="0"/>
                        <a:t>Total</a:t>
                      </a:r>
                      <a:r>
                        <a:rPr lang="en-US" sz="1200" baseline="0" dirty="0" smtClean="0"/>
                        <a:t> assets</a:t>
                      </a:r>
                      <a:endParaRPr lang="en-US" sz="1200" b="1" dirty="0">
                        <a:solidFill>
                          <a:srgbClr val="002060"/>
                        </a:solidFill>
                      </a:endParaRPr>
                    </a:p>
                  </a:txBody>
                  <a:tcPr/>
                </a:tc>
                <a:tc>
                  <a:txBody>
                    <a:bodyPr/>
                    <a:lstStyle/>
                    <a:p>
                      <a:r>
                        <a:rPr lang="en-US" sz="1200" dirty="0" smtClean="0"/>
                        <a:t>$1,000,000</a:t>
                      </a:r>
                      <a:endParaRPr lang="en-US" sz="1200" b="0" dirty="0">
                        <a:solidFill>
                          <a:srgbClr val="002060"/>
                        </a:solidFill>
                      </a:endParaRPr>
                    </a:p>
                  </a:txBody>
                  <a:tcPr/>
                </a:tc>
                <a:tc>
                  <a:txBody>
                    <a:bodyPr/>
                    <a:lstStyle/>
                    <a:p>
                      <a:r>
                        <a:rPr lang="en-US" sz="1200" dirty="0" smtClean="0"/>
                        <a:t>$2,000,000</a:t>
                      </a:r>
                      <a:endParaRPr lang="en-US" sz="1200" b="0" dirty="0">
                        <a:solidFill>
                          <a:srgbClr val="002060"/>
                        </a:solidFill>
                      </a:endParaRPr>
                    </a:p>
                  </a:txBody>
                  <a:tcPr/>
                </a:tc>
                <a:tc>
                  <a:txBody>
                    <a:bodyPr/>
                    <a:lstStyle/>
                    <a:p>
                      <a:r>
                        <a:rPr lang="en-US" sz="1200" dirty="0" smtClean="0"/>
                        <a:t>$3,000,000</a:t>
                      </a:r>
                      <a:endParaRPr lang="en-US" sz="1200" b="0" dirty="0">
                        <a:solidFill>
                          <a:srgbClr val="002060"/>
                        </a:solidFill>
                      </a:endParaRPr>
                    </a:p>
                  </a:txBody>
                  <a:tcPr/>
                </a:tc>
                <a:tc>
                  <a:txBody>
                    <a:bodyPr/>
                    <a:lstStyle/>
                    <a:p>
                      <a:r>
                        <a:rPr lang="en-US" sz="1200" dirty="0" smtClean="0"/>
                        <a:t>$6,000,000</a:t>
                      </a:r>
                      <a:endParaRPr lang="en-US" sz="1200" b="1" dirty="0">
                        <a:solidFill>
                          <a:srgbClr val="002060"/>
                        </a:solidFill>
                      </a:endParaRPr>
                    </a:p>
                  </a:txBody>
                  <a:tcPr/>
                </a:tc>
                <a:extLst>
                  <a:ext uri="{0D108BD9-81ED-4DB2-BD59-A6C34878D82A}">
                    <a16:rowId xmlns:a16="http://schemas.microsoft.com/office/drawing/2014/main" val="10011"/>
                  </a:ext>
                </a:extLst>
              </a:tr>
              <a:tr h="0">
                <a:tc>
                  <a:txBody>
                    <a:bodyPr/>
                    <a:lstStyle/>
                    <a:p>
                      <a:r>
                        <a:rPr lang="en-US" sz="1200" dirty="0" smtClean="0"/>
                        <a:t>Current liabilities</a:t>
                      </a:r>
                      <a:endParaRPr lang="en-US" sz="1200" b="1" dirty="0">
                        <a:solidFill>
                          <a:srgbClr val="002060"/>
                        </a:solidFill>
                      </a:endParaRPr>
                    </a:p>
                  </a:txBody>
                  <a:tcPr/>
                </a:tc>
                <a:tc>
                  <a:txBody>
                    <a:bodyPr/>
                    <a:lstStyle/>
                    <a:p>
                      <a:r>
                        <a:rPr lang="en-US" sz="1200" dirty="0" smtClean="0"/>
                        <a:t>$     50,000</a:t>
                      </a:r>
                      <a:endParaRPr lang="en-US" sz="1200" b="0" dirty="0">
                        <a:solidFill>
                          <a:srgbClr val="002060"/>
                        </a:solidFill>
                      </a:endParaRPr>
                    </a:p>
                  </a:txBody>
                  <a:tcPr/>
                </a:tc>
                <a:tc>
                  <a:txBody>
                    <a:bodyPr/>
                    <a:lstStyle/>
                    <a:p>
                      <a:r>
                        <a:rPr lang="en-US" sz="1200" dirty="0" smtClean="0"/>
                        <a:t>$   150,000</a:t>
                      </a:r>
                      <a:endParaRPr lang="en-US" sz="1200" b="0" dirty="0">
                        <a:solidFill>
                          <a:srgbClr val="002060"/>
                        </a:solidFill>
                      </a:endParaRPr>
                    </a:p>
                  </a:txBody>
                  <a:tcPr/>
                </a:tc>
                <a:tc>
                  <a:txBody>
                    <a:bodyPr/>
                    <a:lstStyle/>
                    <a:p>
                      <a:r>
                        <a:rPr lang="en-US" sz="1200" dirty="0" smtClean="0"/>
                        <a:t>$   300,000</a:t>
                      </a:r>
                      <a:endParaRPr lang="en-US" sz="1200" b="0" dirty="0">
                        <a:solidFill>
                          <a:srgbClr val="002060"/>
                        </a:solidFill>
                      </a:endParaRPr>
                    </a:p>
                  </a:txBody>
                  <a:tcPr/>
                </a:tc>
                <a:tc>
                  <a:txBody>
                    <a:bodyPr/>
                    <a:lstStyle/>
                    <a:p>
                      <a:r>
                        <a:rPr lang="en-US" sz="1200" dirty="0" smtClean="0"/>
                        <a:t>$   500,000</a:t>
                      </a:r>
                      <a:endParaRPr lang="en-US" sz="1200" b="0" dirty="0">
                        <a:solidFill>
                          <a:srgbClr val="002060"/>
                        </a:solidFill>
                      </a:endParaRPr>
                    </a:p>
                  </a:txBody>
                  <a:tcPr/>
                </a:tc>
                <a:extLst>
                  <a:ext uri="{0D108BD9-81ED-4DB2-BD59-A6C34878D82A}">
                    <a16:rowId xmlns:a16="http://schemas.microsoft.com/office/drawing/2014/main" val="10012"/>
                  </a:ext>
                </a:extLst>
              </a:tr>
              <a:tr h="0">
                <a:tc>
                  <a:txBody>
                    <a:bodyPr/>
                    <a:lstStyle/>
                    <a:p>
                      <a:r>
                        <a:rPr lang="en-US" sz="1200" dirty="0" smtClean="0"/>
                        <a:t>Long-term debt</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r>
                        <a:rPr lang="en-US" sz="1200" dirty="0" smtClean="0"/>
                        <a:t>$4,500,000</a:t>
                      </a:r>
                      <a:endParaRPr lang="en-US" sz="1200" b="0" dirty="0">
                        <a:solidFill>
                          <a:srgbClr val="002060"/>
                        </a:solidFill>
                      </a:endParaRPr>
                    </a:p>
                  </a:txBody>
                  <a:tcPr/>
                </a:tc>
                <a:extLst>
                  <a:ext uri="{0D108BD9-81ED-4DB2-BD59-A6C34878D82A}">
                    <a16:rowId xmlns:a16="http://schemas.microsoft.com/office/drawing/2014/main" val="10013"/>
                  </a:ext>
                </a:extLst>
              </a:tr>
              <a:tr h="0">
                <a:tc>
                  <a:txBody>
                    <a:bodyPr/>
                    <a:lstStyle/>
                    <a:p>
                      <a:r>
                        <a:rPr lang="en-US" sz="1200" dirty="0" smtClean="0"/>
                        <a:t>Stockholders’ equity</a:t>
                      </a:r>
                      <a:endParaRPr lang="en-US" sz="1200" b="1"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endParaRPr lang="en-US" sz="1200" b="0">
                        <a:solidFill>
                          <a:srgbClr val="002060"/>
                        </a:solidFill>
                      </a:endParaRPr>
                    </a:p>
                  </a:txBody>
                  <a:tcPr/>
                </a:tc>
                <a:tc>
                  <a:txBody>
                    <a:bodyPr/>
                    <a:lstStyle/>
                    <a:p>
                      <a:r>
                        <a:rPr lang="en-US" sz="1200" dirty="0" smtClean="0"/>
                        <a:t>$1,000,000</a:t>
                      </a:r>
                      <a:endParaRPr lang="en-US" sz="1200" b="0" dirty="0">
                        <a:solidFill>
                          <a:srgbClr val="002060"/>
                        </a:solidFill>
                      </a:endParaRPr>
                    </a:p>
                  </a:txBody>
                  <a:tcPr/>
                </a:tc>
                <a:extLst>
                  <a:ext uri="{0D108BD9-81ED-4DB2-BD59-A6C34878D82A}">
                    <a16:rowId xmlns:a16="http://schemas.microsoft.com/office/drawing/2014/main" val="10014"/>
                  </a:ext>
                </a:extLst>
              </a:tr>
              <a:tr h="0">
                <a:tc>
                  <a:txBody>
                    <a:bodyPr/>
                    <a:lstStyle/>
                    <a:p>
                      <a:r>
                        <a:rPr lang="en-US" sz="1200" dirty="0" smtClean="0"/>
                        <a:t>Total liabilities and SE</a:t>
                      </a:r>
                      <a:endParaRPr lang="en-US" sz="1200" b="1" dirty="0">
                        <a:solidFill>
                          <a:srgbClr val="002060"/>
                        </a:solidFill>
                      </a:endParaRPr>
                    </a:p>
                  </a:txBody>
                  <a:tcPr/>
                </a:tc>
                <a:tc>
                  <a:txBody>
                    <a:bodyPr/>
                    <a:lstStyle/>
                    <a:p>
                      <a:endParaRPr lang="en-US" sz="1200" b="0" dirty="0">
                        <a:solidFill>
                          <a:srgbClr val="002060"/>
                        </a:solidFill>
                      </a:endParaRPr>
                    </a:p>
                  </a:txBody>
                  <a:tcPr/>
                </a:tc>
                <a:tc>
                  <a:txBody>
                    <a:bodyPr/>
                    <a:lstStyle/>
                    <a:p>
                      <a:endParaRPr lang="en-US" sz="1200" b="0">
                        <a:solidFill>
                          <a:srgbClr val="002060"/>
                        </a:solidFill>
                      </a:endParaRPr>
                    </a:p>
                  </a:txBody>
                  <a:tcPr/>
                </a:tc>
                <a:tc>
                  <a:txBody>
                    <a:bodyPr/>
                    <a:lstStyle/>
                    <a:p>
                      <a:endParaRPr lang="en-US" sz="1200" b="0" dirty="0">
                        <a:solidFill>
                          <a:srgbClr val="002060"/>
                        </a:solidFill>
                      </a:endParaRPr>
                    </a:p>
                  </a:txBody>
                  <a:tcPr/>
                </a:tc>
                <a:tc>
                  <a:txBody>
                    <a:bodyPr/>
                    <a:lstStyle/>
                    <a:p>
                      <a:r>
                        <a:rPr lang="en-US" sz="1200" dirty="0" smtClean="0"/>
                        <a:t>$6,000,000</a:t>
                      </a:r>
                      <a:endParaRPr lang="en-US" sz="1200" b="1" dirty="0">
                        <a:solidFill>
                          <a:srgbClr val="002060"/>
                        </a:solidFill>
                      </a:endParaRP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534902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45</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7086600" cy="609600"/>
          </a:xfrm>
          <a:noFill/>
        </p:spPr>
        <p:txBody>
          <a:bodyPr lIns="0" tIns="0" rIns="0" bIns="0"/>
          <a:lstStyle/>
          <a:p>
            <a:pPr eaLnBrk="1" hangingPunct="1"/>
            <a:r>
              <a:rPr lang="en-US" altLang="en-US" sz="2400" b="1" dirty="0" smtClean="0">
                <a:solidFill>
                  <a:schemeClr val="bg1"/>
                </a:solidFill>
              </a:rPr>
              <a:t>Evaluating Performance</a:t>
            </a:r>
            <a:endParaRPr lang="en-US" altLang="en-US" dirty="0" smtClean="0">
              <a:solidFill>
                <a:schemeClr val="bg1"/>
              </a:solidFill>
            </a:endParaRPr>
          </a:p>
        </p:txBody>
      </p:sp>
      <p:sp>
        <p:nvSpPr>
          <p:cNvPr id="6148" name="Rectangle 3"/>
          <p:cNvSpPr>
            <a:spLocks noGrp="1" noChangeArrowheads="1"/>
          </p:cNvSpPr>
          <p:nvPr>
            <p:ph type="body" idx="1"/>
          </p:nvPr>
        </p:nvSpPr>
        <p:spPr>
          <a:xfrm>
            <a:off x="990600" y="1219200"/>
            <a:ext cx="7924800" cy="5334000"/>
          </a:xfrm>
          <a:noFill/>
        </p:spPr>
        <p:txBody>
          <a:bodyPr lIns="0" tIns="0" rIns="0" bIns="0"/>
          <a:lstStyle/>
          <a:p>
            <a:pPr marL="50800" indent="0">
              <a:spcBef>
                <a:spcPts val="0"/>
              </a:spcBef>
              <a:buNone/>
            </a:pPr>
            <a:r>
              <a:rPr lang="en-US" sz="1400" b="1" dirty="0">
                <a:solidFill>
                  <a:srgbClr val="C00000"/>
                </a:solidFill>
              </a:rPr>
              <a:t>Hariri Hotels uses operating income and total assets </a:t>
            </a:r>
            <a:r>
              <a:rPr lang="en-US" sz="1400" b="1" dirty="0" smtClean="0">
                <a:solidFill>
                  <a:srgbClr val="C00000"/>
                </a:solidFill>
              </a:rPr>
              <a:t>to </a:t>
            </a:r>
            <a:r>
              <a:rPr lang="en-US" sz="1400" b="1" dirty="0">
                <a:solidFill>
                  <a:srgbClr val="C00000"/>
                </a:solidFill>
              </a:rPr>
              <a:t>calculate </a:t>
            </a:r>
            <a:r>
              <a:rPr lang="en-US" sz="1400" b="1" dirty="0" smtClean="0">
                <a:solidFill>
                  <a:srgbClr val="C00000"/>
                </a:solidFill>
              </a:rPr>
              <a:t>ROA. </a:t>
            </a:r>
            <a:br>
              <a:rPr lang="en-US" sz="1400" b="1" dirty="0" smtClean="0">
                <a:solidFill>
                  <a:srgbClr val="C00000"/>
                </a:solidFill>
              </a:rPr>
            </a:br>
            <a:r>
              <a:rPr lang="en-US" sz="1400" b="1" dirty="0" smtClean="0">
                <a:solidFill>
                  <a:srgbClr val="C00000"/>
                </a:solidFill>
              </a:rPr>
              <a:t>Which </a:t>
            </a:r>
            <a:r>
              <a:rPr lang="en-US" sz="1400" b="1" dirty="0">
                <a:solidFill>
                  <a:srgbClr val="C00000"/>
                </a:solidFill>
              </a:rPr>
              <a:t>hotel performed “best”?</a:t>
            </a:r>
          </a:p>
          <a:p>
            <a:pPr marL="50800" indent="0">
              <a:spcBef>
                <a:spcPts val="0"/>
              </a:spcBef>
              <a:buNone/>
            </a:pPr>
            <a:endParaRPr lang="en-US" sz="1400" dirty="0"/>
          </a:p>
          <a:p>
            <a:pPr marL="50800" indent="0">
              <a:spcBef>
                <a:spcPts val="0"/>
              </a:spcBef>
              <a:buNone/>
            </a:pPr>
            <a:r>
              <a:rPr lang="en-US" sz="1400" dirty="0" smtClean="0"/>
              <a:t>San </a:t>
            </a:r>
            <a:r>
              <a:rPr lang="en-US" sz="1400" dirty="0"/>
              <a:t>Francisco: 	$240,000/$1,000,000 = 24%</a:t>
            </a:r>
          </a:p>
          <a:p>
            <a:pPr marL="50800" indent="0">
              <a:spcBef>
                <a:spcPts val="0"/>
              </a:spcBef>
              <a:buNone/>
            </a:pPr>
            <a:r>
              <a:rPr lang="en-US" sz="1400" dirty="0"/>
              <a:t>Chicago: 		$300,000/$2,000,000 = 15%</a:t>
            </a:r>
          </a:p>
          <a:p>
            <a:pPr marL="50800" indent="0">
              <a:spcBef>
                <a:spcPts val="0"/>
              </a:spcBef>
              <a:buNone/>
            </a:pPr>
            <a:r>
              <a:rPr lang="en-US" sz="1400" dirty="0"/>
              <a:t>Pittsburgh: 	</a:t>
            </a:r>
            <a:r>
              <a:rPr lang="en-US" sz="1400" dirty="0" smtClean="0"/>
              <a:t>$</a:t>
            </a:r>
            <a:r>
              <a:rPr lang="en-US" sz="1400" dirty="0"/>
              <a:t>510,000/$3,000,000 = 17%</a:t>
            </a:r>
          </a:p>
          <a:p>
            <a:pPr marL="50800" indent="0">
              <a:spcBef>
                <a:spcPts val="0"/>
              </a:spcBef>
              <a:buNone/>
            </a:pPr>
            <a:endParaRPr lang="en-US" sz="1400" dirty="0"/>
          </a:p>
          <a:p>
            <a:pPr marL="50800" indent="0">
              <a:spcBef>
                <a:spcPts val="0"/>
              </a:spcBef>
              <a:buNone/>
            </a:pPr>
            <a:r>
              <a:rPr lang="en-US" sz="1400" dirty="0" smtClean="0"/>
              <a:t>Return </a:t>
            </a:r>
            <a:r>
              <a:rPr lang="en-US" sz="1400" dirty="0"/>
              <a:t>on </a:t>
            </a:r>
            <a:r>
              <a:rPr lang="en-US" sz="1400" dirty="0" smtClean="0"/>
              <a:t>Assets:</a:t>
            </a:r>
            <a:r>
              <a:rPr lang="en-US" sz="1400" dirty="0"/>
              <a:t>	</a:t>
            </a:r>
            <a:r>
              <a:rPr lang="en-US" sz="1400" dirty="0" smtClean="0"/>
              <a:t>San </a:t>
            </a:r>
            <a:r>
              <a:rPr lang="en-US" sz="1400" dirty="0"/>
              <a:t>Fran, Pittsburgh, Chicago</a:t>
            </a:r>
          </a:p>
          <a:p>
            <a:pPr marL="50800" indent="0">
              <a:spcBef>
                <a:spcPts val="0"/>
              </a:spcBef>
              <a:buNone/>
            </a:pPr>
            <a:r>
              <a:rPr lang="en-US" sz="1400" dirty="0"/>
              <a:t>Operating Income: 	</a:t>
            </a:r>
            <a:r>
              <a:rPr lang="en-US" sz="1400" dirty="0" smtClean="0"/>
              <a:t>Pittsburgh</a:t>
            </a:r>
            <a:r>
              <a:rPr lang="en-US" sz="1400" dirty="0"/>
              <a:t>, Chicago, San Fran</a:t>
            </a:r>
          </a:p>
          <a:p>
            <a:pPr marL="50800" indent="0">
              <a:spcBef>
                <a:spcPts val="0"/>
              </a:spcBef>
              <a:buNone/>
            </a:pPr>
            <a:endParaRPr lang="en-US" sz="1400" dirty="0"/>
          </a:p>
          <a:p>
            <a:pPr marL="50800" indent="0">
              <a:spcBef>
                <a:spcPts val="0"/>
              </a:spcBef>
              <a:spcAft>
                <a:spcPts val="600"/>
              </a:spcAft>
              <a:buNone/>
            </a:pPr>
            <a:r>
              <a:rPr lang="en-US" sz="1400" dirty="0" smtClean="0"/>
              <a:t>Although ROA is an improvement over operating income as a performance measure, there are still  many </a:t>
            </a:r>
            <a:r>
              <a:rPr lang="en-US" sz="1400" dirty="0"/>
              <a:t>weaknesses </a:t>
            </a:r>
            <a:r>
              <a:rPr lang="en-US" sz="1400" dirty="0" smtClean="0"/>
              <a:t>in </a:t>
            </a:r>
            <a:r>
              <a:rPr lang="en-US" sz="1400" dirty="0"/>
              <a:t>using </a:t>
            </a:r>
            <a:r>
              <a:rPr lang="en-US" sz="1400" dirty="0" smtClean="0"/>
              <a:t>ROA to evaluate performance</a:t>
            </a:r>
          </a:p>
          <a:p>
            <a:pPr marL="742950" lvl="1" indent="-285750">
              <a:spcBef>
                <a:spcPts val="0"/>
              </a:spcBef>
              <a:buFont typeface="Wingdings" panose="05000000000000000000" pitchFamily="2" charset="2"/>
              <a:buChar char="ü"/>
            </a:pPr>
            <a:r>
              <a:rPr lang="en-US" sz="1200" b="1" dirty="0"/>
              <a:t>Fails to include the cost of equity</a:t>
            </a:r>
            <a:r>
              <a:rPr lang="en-US" sz="1200" dirty="0"/>
              <a:t>. Accounting income measures such as net income </a:t>
            </a:r>
            <a:r>
              <a:rPr lang="en-US" sz="1200" u="sng" dirty="0"/>
              <a:t>only capture the cost of </a:t>
            </a:r>
            <a:r>
              <a:rPr lang="en-US" sz="1200" u="sng" dirty="0" smtClean="0"/>
              <a:t>debt</a:t>
            </a:r>
            <a:endParaRPr lang="en-US" sz="1200" dirty="0"/>
          </a:p>
          <a:p>
            <a:pPr marL="742950" lvl="1" indent="-285750">
              <a:spcBef>
                <a:spcPts val="0"/>
              </a:spcBef>
              <a:buFont typeface="Wingdings" panose="05000000000000000000" pitchFamily="2" charset="2"/>
              <a:buChar char="ü"/>
            </a:pPr>
            <a:endParaRPr lang="en-US" sz="1200" dirty="0"/>
          </a:p>
          <a:p>
            <a:pPr marL="742950" lvl="1" indent="-285750">
              <a:spcBef>
                <a:spcPts val="0"/>
              </a:spcBef>
              <a:buFont typeface="Wingdings" panose="05000000000000000000" pitchFamily="2" charset="2"/>
              <a:buChar char="ü"/>
            </a:pPr>
            <a:r>
              <a:rPr lang="en-US" sz="1200" b="1" dirty="0"/>
              <a:t>Fails to accurately measure operating performance</a:t>
            </a:r>
            <a:r>
              <a:rPr lang="en-US" sz="1200" dirty="0"/>
              <a:t>. Accounting income and assets </a:t>
            </a:r>
            <a:r>
              <a:rPr lang="en-US" sz="1200" u="sng" dirty="0"/>
              <a:t>mix operating decisions and financing </a:t>
            </a:r>
            <a:r>
              <a:rPr lang="en-US" sz="1200" u="sng" dirty="0" smtClean="0"/>
              <a:t>decisions</a:t>
            </a:r>
            <a:endParaRPr lang="en-US" sz="1200" dirty="0"/>
          </a:p>
          <a:p>
            <a:pPr marL="742950" lvl="1" indent="-285750">
              <a:spcBef>
                <a:spcPts val="0"/>
              </a:spcBef>
              <a:buFont typeface="Wingdings" panose="05000000000000000000" pitchFamily="2" charset="2"/>
              <a:buChar char="ü"/>
            </a:pPr>
            <a:endParaRPr lang="en-US" sz="1200" dirty="0"/>
          </a:p>
          <a:p>
            <a:pPr marL="742950" lvl="1" indent="-285750">
              <a:spcBef>
                <a:spcPts val="0"/>
              </a:spcBef>
              <a:buFont typeface="Wingdings" panose="05000000000000000000" pitchFamily="2" charset="2"/>
              <a:buChar char="ü"/>
            </a:pPr>
            <a:r>
              <a:rPr lang="en-US" sz="1200" b="1" dirty="0"/>
              <a:t>Creates a disconnect</a:t>
            </a:r>
            <a:r>
              <a:rPr lang="en-US" sz="1200" dirty="0"/>
              <a:t>. Evaluating </a:t>
            </a:r>
            <a:r>
              <a:rPr lang="en-US" sz="1200" dirty="0" smtClean="0"/>
              <a:t>performance </a:t>
            </a:r>
            <a:r>
              <a:rPr lang="en-US" sz="1200" dirty="0"/>
              <a:t>with a measure that is </a:t>
            </a:r>
            <a:r>
              <a:rPr lang="en-US" sz="1200" u="sng" dirty="0"/>
              <a:t>inconsistent with the criteria used to make asset investment decisions (NPV</a:t>
            </a:r>
            <a:r>
              <a:rPr lang="en-US" sz="1200" u="sng" dirty="0" smtClean="0"/>
              <a:t>)</a:t>
            </a:r>
            <a:endParaRPr lang="en-US" sz="1200" dirty="0"/>
          </a:p>
          <a:p>
            <a:pPr marL="742950" lvl="1" indent="-285750">
              <a:spcBef>
                <a:spcPts val="0"/>
              </a:spcBef>
              <a:buFont typeface="Wingdings" panose="05000000000000000000" pitchFamily="2" charset="2"/>
              <a:buChar char="ü"/>
            </a:pPr>
            <a:endParaRPr lang="en-US" sz="1200" dirty="0"/>
          </a:p>
          <a:p>
            <a:pPr marL="742950" lvl="1" indent="-285750">
              <a:spcBef>
                <a:spcPts val="0"/>
              </a:spcBef>
              <a:buFont typeface="Wingdings" panose="05000000000000000000" pitchFamily="2" charset="2"/>
              <a:buChar char="ü"/>
            </a:pPr>
            <a:r>
              <a:rPr lang="en-US" sz="1200" b="1" dirty="0"/>
              <a:t>Provides incentives to </a:t>
            </a:r>
            <a:r>
              <a:rPr lang="en-US" sz="1200" b="1" dirty="0" smtClean="0"/>
              <a:t>sub-optimize</a:t>
            </a:r>
            <a:r>
              <a:rPr lang="en-US" sz="1200" dirty="0"/>
              <a:t>. Investment center managers recognize that division </a:t>
            </a:r>
            <a:r>
              <a:rPr lang="en-US" sz="1200" dirty="0" smtClean="0"/>
              <a:t>ROA </a:t>
            </a:r>
            <a:r>
              <a:rPr lang="en-US" sz="1200" dirty="0"/>
              <a:t>is the </a:t>
            </a:r>
            <a:r>
              <a:rPr lang="en-US" sz="1200" u="sng" dirty="0"/>
              <a:t>weighted average of new projects</a:t>
            </a:r>
            <a:r>
              <a:rPr lang="en-US" sz="1200" dirty="0"/>
              <a:t> and historical </a:t>
            </a:r>
            <a:r>
              <a:rPr lang="en-US" sz="1200" dirty="0" smtClean="0"/>
              <a:t>ROA </a:t>
            </a:r>
            <a:r>
              <a:rPr lang="en-US" sz="1200" dirty="0"/>
              <a:t>performance; motivates managers to reject NPV projects that the firm should accept.</a:t>
            </a:r>
          </a:p>
          <a:p>
            <a:pPr marL="50800" indent="0">
              <a:spcBef>
                <a:spcPts val="0"/>
              </a:spcBef>
              <a:buNone/>
            </a:pPr>
            <a:endParaRPr lang="en-US" sz="1600" dirty="0"/>
          </a:p>
        </p:txBody>
      </p:sp>
    </p:spTree>
    <p:extLst>
      <p:ext uri="{BB962C8B-B14F-4D97-AF65-F5344CB8AC3E}">
        <p14:creationId xmlns:p14="http://schemas.microsoft.com/office/powerpoint/2010/main" val="35484523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46</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7086600" cy="609600"/>
          </a:xfrm>
          <a:noFill/>
        </p:spPr>
        <p:txBody>
          <a:bodyPr lIns="0" tIns="0" rIns="0" bIns="0"/>
          <a:lstStyle/>
          <a:p>
            <a:pPr eaLnBrk="1" hangingPunct="1"/>
            <a:r>
              <a:rPr lang="en-US" altLang="en-US" sz="2400" b="1" dirty="0" smtClean="0">
                <a:solidFill>
                  <a:schemeClr val="bg1"/>
                </a:solidFill>
              </a:rPr>
              <a:t>Evaluating Performance</a:t>
            </a:r>
            <a:endParaRPr lang="en-US" altLang="en-US" dirty="0" smtClean="0">
              <a:solidFill>
                <a:schemeClr val="bg1"/>
              </a:solidFill>
            </a:endParaRPr>
          </a:p>
        </p:txBody>
      </p:sp>
      <p:sp>
        <p:nvSpPr>
          <p:cNvPr id="6148" name="Rectangle 3"/>
          <p:cNvSpPr>
            <a:spLocks noGrp="1" noChangeArrowheads="1"/>
          </p:cNvSpPr>
          <p:nvPr>
            <p:ph type="body" idx="1"/>
          </p:nvPr>
        </p:nvSpPr>
        <p:spPr>
          <a:xfrm>
            <a:off x="990600" y="1066800"/>
            <a:ext cx="7924800" cy="5638800"/>
          </a:xfrm>
          <a:noFill/>
        </p:spPr>
        <p:txBody>
          <a:bodyPr lIns="0" tIns="0" rIns="0" bIns="0"/>
          <a:lstStyle/>
          <a:p>
            <a:pPr marL="50800" indent="0">
              <a:spcBef>
                <a:spcPts val="0"/>
              </a:spcBef>
              <a:buNone/>
            </a:pPr>
            <a:r>
              <a:rPr lang="en-US" sz="1400" dirty="0"/>
              <a:t>Suppose a Hariri Hotels investment center manager reviews a proposal that is estimated to generate operating income of $80,000. This represents a 20% increase over current operating income.</a:t>
            </a:r>
          </a:p>
          <a:p>
            <a:pPr marL="50800" indent="0">
              <a:spcBef>
                <a:spcPts val="0"/>
              </a:spcBef>
              <a:buNone/>
            </a:pPr>
            <a:endParaRPr lang="en-US" sz="1400" dirty="0"/>
          </a:p>
          <a:p>
            <a:pPr marL="50800" indent="0">
              <a:spcBef>
                <a:spcPts val="0"/>
              </a:spcBef>
              <a:buNone/>
            </a:pPr>
            <a:r>
              <a:rPr lang="en-US" sz="1400" dirty="0"/>
              <a:t>The proposal requires a $500,000 asset investment above the current level of $2 million in assets. The proposal alone will have an </a:t>
            </a:r>
            <a:r>
              <a:rPr lang="en-US" sz="1400" dirty="0" smtClean="0"/>
              <a:t>ROA </a:t>
            </a:r>
            <a:r>
              <a:rPr lang="en-US" sz="1400" dirty="0"/>
              <a:t>of 16%, well above the firm’s cost of capital. The manager’s variable compensation (i.e., bonus) is based on improving year-over-year </a:t>
            </a:r>
            <a:r>
              <a:rPr lang="en-US" sz="1400" dirty="0" smtClean="0"/>
              <a:t>ROA. </a:t>
            </a:r>
            <a:endParaRPr lang="en-US" sz="1400" dirty="0"/>
          </a:p>
          <a:p>
            <a:pPr marL="50800" indent="0">
              <a:spcBef>
                <a:spcPts val="0"/>
              </a:spcBef>
              <a:buNone/>
            </a:pPr>
            <a:endParaRPr lang="en-US" sz="1400" dirty="0"/>
          </a:p>
          <a:p>
            <a:pPr marL="50800" indent="0">
              <a:spcBef>
                <a:spcPts val="0"/>
              </a:spcBef>
              <a:buNone/>
            </a:pPr>
            <a:r>
              <a:rPr lang="en-US" sz="1400" b="1" dirty="0" smtClean="0">
                <a:solidFill>
                  <a:srgbClr val="7030A0"/>
                </a:solidFill>
              </a:rPr>
              <a:t>Why might the </a:t>
            </a:r>
            <a:r>
              <a:rPr lang="en-US" sz="1400" b="1" dirty="0">
                <a:solidFill>
                  <a:srgbClr val="7030A0"/>
                </a:solidFill>
              </a:rPr>
              <a:t>manager </a:t>
            </a:r>
            <a:r>
              <a:rPr lang="en-US" sz="1400" b="1" dirty="0" smtClean="0">
                <a:solidFill>
                  <a:srgbClr val="7030A0"/>
                </a:solidFill>
              </a:rPr>
              <a:t>reject the </a:t>
            </a:r>
            <a:r>
              <a:rPr lang="en-US" sz="1400" b="1" dirty="0">
                <a:solidFill>
                  <a:srgbClr val="7030A0"/>
                </a:solidFill>
              </a:rPr>
              <a:t>project despite the </a:t>
            </a:r>
            <a:r>
              <a:rPr lang="en-US" sz="1400" b="1" dirty="0" smtClean="0">
                <a:solidFill>
                  <a:srgbClr val="7030A0"/>
                </a:solidFill>
              </a:rPr>
              <a:t>ROA </a:t>
            </a:r>
            <a:r>
              <a:rPr lang="en-US" sz="1400" b="1" dirty="0">
                <a:solidFill>
                  <a:srgbClr val="7030A0"/>
                </a:solidFill>
              </a:rPr>
              <a:t>exceeding the firm’s cost of </a:t>
            </a:r>
            <a:r>
              <a:rPr lang="en-US" sz="1400" b="1" dirty="0" smtClean="0">
                <a:solidFill>
                  <a:srgbClr val="7030A0"/>
                </a:solidFill>
              </a:rPr>
              <a:t>capital?</a:t>
            </a:r>
          </a:p>
          <a:p>
            <a:pPr marL="50800" indent="0">
              <a:spcBef>
                <a:spcPts val="0"/>
              </a:spcBef>
              <a:buNone/>
            </a:pPr>
            <a:endParaRPr lang="en-US" sz="1400" b="1" dirty="0"/>
          </a:p>
          <a:p>
            <a:pPr marL="50800" indent="0">
              <a:spcBef>
                <a:spcPts val="0"/>
              </a:spcBef>
              <a:buNone/>
            </a:pPr>
            <a:r>
              <a:rPr lang="en-US" sz="1200" b="1" u="sng" dirty="0" smtClean="0">
                <a:solidFill>
                  <a:srgbClr val="FF0000"/>
                </a:solidFill>
              </a:rPr>
              <a:t>Current ROA</a:t>
            </a:r>
          </a:p>
          <a:p>
            <a:pPr marL="50800" indent="0">
              <a:spcBef>
                <a:spcPts val="0"/>
              </a:spcBef>
              <a:buNone/>
            </a:pPr>
            <a:r>
              <a:rPr lang="en-US" sz="1200" dirty="0" smtClean="0">
                <a:solidFill>
                  <a:srgbClr val="FF0000"/>
                </a:solidFill>
              </a:rPr>
              <a:t>Income: $400,000  ($80,000 / 20%)</a:t>
            </a:r>
          </a:p>
          <a:p>
            <a:pPr marL="50800" indent="0">
              <a:spcBef>
                <a:spcPts val="0"/>
              </a:spcBef>
              <a:buNone/>
            </a:pPr>
            <a:r>
              <a:rPr lang="en-US" sz="1200" dirty="0" smtClean="0">
                <a:solidFill>
                  <a:srgbClr val="FF0000"/>
                </a:solidFill>
              </a:rPr>
              <a:t>Assets: $2,000,000</a:t>
            </a:r>
          </a:p>
          <a:p>
            <a:pPr marL="50800" indent="0">
              <a:spcBef>
                <a:spcPts val="0"/>
              </a:spcBef>
              <a:buNone/>
            </a:pPr>
            <a:r>
              <a:rPr lang="en-US" sz="1200" dirty="0" smtClean="0">
                <a:solidFill>
                  <a:srgbClr val="FF0000"/>
                </a:solidFill>
              </a:rPr>
              <a:t>ROA: 20%</a:t>
            </a:r>
          </a:p>
          <a:p>
            <a:pPr marL="50800" indent="0">
              <a:spcBef>
                <a:spcPts val="0"/>
              </a:spcBef>
              <a:buNone/>
            </a:pPr>
            <a:endParaRPr lang="en-US" sz="1200" dirty="0" smtClean="0">
              <a:solidFill>
                <a:srgbClr val="FF0000"/>
              </a:solidFill>
            </a:endParaRPr>
          </a:p>
          <a:p>
            <a:pPr marL="50800" indent="0">
              <a:spcBef>
                <a:spcPts val="0"/>
              </a:spcBef>
              <a:buNone/>
            </a:pPr>
            <a:r>
              <a:rPr lang="en-US" sz="1200" b="1" u="sng" dirty="0" smtClean="0">
                <a:solidFill>
                  <a:srgbClr val="FF0000"/>
                </a:solidFill>
              </a:rPr>
              <a:t>New ROA</a:t>
            </a:r>
          </a:p>
          <a:p>
            <a:pPr marL="50800" indent="0">
              <a:spcBef>
                <a:spcPts val="0"/>
              </a:spcBef>
              <a:buNone/>
            </a:pPr>
            <a:r>
              <a:rPr lang="en-US" sz="1200" dirty="0" smtClean="0">
                <a:solidFill>
                  <a:srgbClr val="FF0000"/>
                </a:solidFill>
              </a:rPr>
              <a:t>Income: $480,000  ($400,000</a:t>
            </a:r>
            <a:r>
              <a:rPr lang="en-US" sz="1200" dirty="0">
                <a:solidFill>
                  <a:srgbClr val="FF0000"/>
                </a:solidFill>
              </a:rPr>
              <a:t>+$</a:t>
            </a:r>
            <a:r>
              <a:rPr lang="en-US" sz="1200" dirty="0" smtClean="0">
                <a:solidFill>
                  <a:srgbClr val="FF0000"/>
                </a:solidFill>
              </a:rPr>
              <a:t>80,000)</a:t>
            </a:r>
            <a:endParaRPr lang="en-US" sz="1200" dirty="0">
              <a:solidFill>
                <a:srgbClr val="FF0000"/>
              </a:solidFill>
            </a:endParaRPr>
          </a:p>
          <a:p>
            <a:pPr marL="50800" indent="0">
              <a:spcBef>
                <a:spcPts val="0"/>
              </a:spcBef>
              <a:buNone/>
            </a:pPr>
            <a:r>
              <a:rPr lang="en-US" sz="1200" dirty="0" smtClean="0">
                <a:solidFill>
                  <a:srgbClr val="FF0000"/>
                </a:solidFill>
              </a:rPr>
              <a:t>Assets: $2,500,000  ($2,000,000</a:t>
            </a:r>
            <a:r>
              <a:rPr lang="en-US" sz="1200" dirty="0">
                <a:solidFill>
                  <a:srgbClr val="FF0000"/>
                </a:solidFill>
              </a:rPr>
              <a:t>+$</a:t>
            </a:r>
            <a:r>
              <a:rPr lang="en-US" sz="1200" dirty="0" smtClean="0">
                <a:solidFill>
                  <a:srgbClr val="FF0000"/>
                </a:solidFill>
              </a:rPr>
              <a:t>500,000)</a:t>
            </a:r>
            <a:endParaRPr lang="en-US" sz="1200" dirty="0">
              <a:solidFill>
                <a:srgbClr val="FF0000"/>
              </a:solidFill>
            </a:endParaRPr>
          </a:p>
          <a:p>
            <a:pPr marL="50800" indent="0">
              <a:spcBef>
                <a:spcPts val="0"/>
              </a:spcBef>
              <a:buNone/>
            </a:pPr>
            <a:r>
              <a:rPr lang="en-US" sz="1200" dirty="0" smtClean="0">
                <a:solidFill>
                  <a:srgbClr val="FF0000"/>
                </a:solidFill>
              </a:rPr>
              <a:t>ROA: 19.2%</a:t>
            </a:r>
          </a:p>
          <a:p>
            <a:pPr marL="50800" indent="0">
              <a:spcBef>
                <a:spcPts val="0"/>
              </a:spcBef>
              <a:buNone/>
            </a:pPr>
            <a:endParaRPr lang="en-US" sz="1200" dirty="0" smtClean="0"/>
          </a:p>
          <a:p>
            <a:pPr marL="50800" indent="0">
              <a:spcBef>
                <a:spcPts val="0"/>
              </a:spcBef>
              <a:buNone/>
            </a:pPr>
            <a:endParaRPr lang="en-US" sz="1200" dirty="0" smtClean="0"/>
          </a:p>
          <a:p>
            <a:pPr marL="222250" indent="-171450">
              <a:spcBef>
                <a:spcPts val="0"/>
              </a:spcBef>
              <a:buFont typeface="Wingdings" panose="05000000000000000000" pitchFamily="2" charset="2"/>
              <a:buChar char="v"/>
            </a:pPr>
            <a:r>
              <a:rPr lang="en-US" sz="1200" dirty="0" smtClean="0"/>
              <a:t>Note: This </a:t>
            </a:r>
            <a:r>
              <a:rPr lang="en-US" sz="1200" dirty="0"/>
              <a:t>weighted-average property of a ratio contributes to a lack of goal congruence; </a:t>
            </a:r>
            <a:r>
              <a:rPr lang="en-US" sz="1200" dirty="0" smtClean="0"/>
              <a:t/>
            </a:r>
            <a:br>
              <a:rPr lang="en-US" sz="1200" dirty="0" smtClean="0"/>
            </a:br>
            <a:r>
              <a:rPr lang="en-US" sz="1200" dirty="0" smtClean="0"/>
              <a:t>a </a:t>
            </a:r>
            <a:r>
              <a:rPr lang="en-US" sz="1200" dirty="0"/>
              <a:t>manager has an incentive to reject the project despite its positive benefits for the </a:t>
            </a:r>
            <a:r>
              <a:rPr lang="en-US" sz="1200" dirty="0" smtClean="0"/>
              <a:t>firm</a:t>
            </a:r>
            <a:endParaRPr lang="en-US" sz="1200" dirty="0"/>
          </a:p>
          <a:p>
            <a:pPr marL="50800" indent="0">
              <a:spcBef>
                <a:spcPts val="0"/>
              </a:spcBef>
              <a:buNone/>
            </a:pPr>
            <a:endParaRPr lang="en-US" sz="1600" dirty="0"/>
          </a:p>
          <a:p>
            <a:pPr marL="50800" indent="0">
              <a:spcBef>
                <a:spcPts val="0"/>
              </a:spcBef>
              <a:buNone/>
            </a:pPr>
            <a:endParaRPr lang="en-US" sz="1600" b="1" dirty="0"/>
          </a:p>
        </p:txBody>
      </p:sp>
      <p:sp>
        <p:nvSpPr>
          <p:cNvPr id="6" name="Rectangle 5"/>
          <p:cNvSpPr/>
          <p:nvPr/>
        </p:nvSpPr>
        <p:spPr bwMode="auto">
          <a:xfrm>
            <a:off x="4800600" y="3581400"/>
            <a:ext cx="3810000" cy="10668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50800" indent="0">
              <a:spcBef>
                <a:spcPts val="0"/>
              </a:spcBef>
              <a:buNone/>
            </a:pPr>
            <a:r>
              <a:rPr lang="en-US" sz="1400" dirty="0">
                <a:solidFill>
                  <a:srgbClr val="FF0000"/>
                </a:solidFill>
              </a:rPr>
              <a:t>The combined </a:t>
            </a:r>
            <a:r>
              <a:rPr lang="en-US" sz="1400" dirty="0" smtClean="0">
                <a:solidFill>
                  <a:srgbClr val="FF0000"/>
                </a:solidFill>
              </a:rPr>
              <a:t>ROA </a:t>
            </a:r>
            <a:r>
              <a:rPr lang="en-US" sz="1400" dirty="0">
                <a:solidFill>
                  <a:srgbClr val="FF0000"/>
                </a:solidFill>
              </a:rPr>
              <a:t>would be less than the </a:t>
            </a:r>
            <a:r>
              <a:rPr lang="en-US" sz="1400" dirty="0" smtClean="0">
                <a:solidFill>
                  <a:srgbClr val="FF0000"/>
                </a:solidFill>
              </a:rPr>
              <a:t>ROA </a:t>
            </a:r>
            <a:r>
              <a:rPr lang="en-US" sz="1400" dirty="0">
                <a:solidFill>
                  <a:srgbClr val="FF0000"/>
                </a:solidFill>
              </a:rPr>
              <a:t>of last year </a:t>
            </a:r>
            <a:r>
              <a:rPr lang="en-US" sz="1400" dirty="0" smtClean="0">
                <a:solidFill>
                  <a:srgbClr val="FF0000"/>
                </a:solidFill>
              </a:rPr>
              <a:t>(19.2% &lt; 20</a:t>
            </a:r>
            <a:r>
              <a:rPr lang="en-US" sz="1400" dirty="0">
                <a:solidFill>
                  <a:srgbClr val="FF0000"/>
                </a:solidFill>
              </a:rPr>
              <a:t>%)</a:t>
            </a:r>
          </a:p>
          <a:p>
            <a:pPr marL="50800" indent="0">
              <a:spcBef>
                <a:spcPts val="0"/>
              </a:spcBef>
              <a:buNone/>
            </a:pPr>
            <a:endParaRPr lang="en-US" sz="1400" dirty="0">
              <a:solidFill>
                <a:srgbClr val="FF0000"/>
              </a:solidFill>
            </a:endParaRPr>
          </a:p>
          <a:p>
            <a:pPr marL="50800" indent="0">
              <a:spcBef>
                <a:spcPts val="0"/>
              </a:spcBef>
              <a:buNone/>
            </a:pPr>
            <a:r>
              <a:rPr lang="en-US" sz="1400" b="1" dirty="0">
                <a:solidFill>
                  <a:srgbClr val="FF0000"/>
                </a:solidFill>
              </a:rPr>
              <a:t>The manager rejects the project</a:t>
            </a:r>
          </a:p>
        </p:txBody>
      </p:sp>
    </p:spTree>
    <p:extLst>
      <p:ext uri="{BB962C8B-B14F-4D97-AF65-F5344CB8AC3E}">
        <p14:creationId xmlns:p14="http://schemas.microsoft.com/office/powerpoint/2010/main" val="16527609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002E62"/>
                </a:solidFill>
              </a:rPr>
              <a:pPr/>
              <a:t>47</a:t>
            </a:fld>
            <a:endParaRPr lang="en-US" altLang="en-US" sz="1400" b="1" smtClean="0">
              <a:solidFill>
                <a:srgbClr val="002E62"/>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Ratio Analysis:</a:t>
            </a:r>
            <a:br>
              <a:rPr lang="en-US" sz="2800" dirty="0" smtClean="0"/>
            </a:br>
            <a:r>
              <a:rPr lang="en-US" sz="2000" dirty="0" smtClean="0"/>
              <a:t>Transaction Effect</a:t>
            </a:r>
            <a:endParaRPr lang="en-US" sz="2000" dirty="0"/>
          </a:p>
        </p:txBody>
      </p:sp>
    </p:spTree>
    <p:extLst>
      <p:ext uri="{BB962C8B-B14F-4D97-AF65-F5344CB8AC3E}">
        <p14:creationId xmlns:p14="http://schemas.microsoft.com/office/powerpoint/2010/main" val="1636277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xfrm>
            <a:off x="457200" y="653415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A2313240-60A3-44EF-9436-F1B24DE5B306}" type="slidenum">
              <a:rPr lang="en-US" altLang="en-US" sz="900" b="1" smtClean="0">
                <a:solidFill>
                  <a:srgbClr val="002E62"/>
                </a:solidFill>
              </a:rPr>
              <a:pPr/>
              <a:t>48</a:t>
            </a:fld>
            <a:endParaRPr lang="en-US" altLang="en-US" sz="1400" b="1" smtClean="0">
              <a:solidFill>
                <a:srgbClr val="002E62"/>
              </a:solidFill>
            </a:endParaRPr>
          </a:p>
        </p:txBody>
      </p:sp>
      <p:sp>
        <p:nvSpPr>
          <p:cNvPr id="6147" name="Rectangle 2"/>
          <p:cNvSpPr>
            <a:spLocks noGrp="1" noChangeArrowheads="1"/>
          </p:cNvSpPr>
          <p:nvPr>
            <p:ph type="title"/>
          </p:nvPr>
        </p:nvSpPr>
        <p:spPr>
          <a:xfrm>
            <a:off x="1143000" y="280988"/>
            <a:ext cx="5980113" cy="609600"/>
          </a:xfrm>
          <a:noFill/>
        </p:spPr>
        <p:txBody>
          <a:bodyPr lIns="0" tIns="0" rIns="0" bIns="0"/>
          <a:lstStyle/>
          <a:p>
            <a:pPr eaLnBrk="1" hangingPunct="1"/>
            <a:r>
              <a:rPr lang="en-US" altLang="en-US" sz="2400" b="1" dirty="0" smtClean="0">
                <a:solidFill>
                  <a:schemeClr val="bg1"/>
                </a:solidFill>
              </a:rPr>
              <a:t>Effect of Transactions on Ratio Analysis</a:t>
            </a:r>
            <a:endParaRPr lang="en-US" altLang="en-US" dirty="0" smtClean="0">
              <a:solidFill>
                <a:schemeClr val="bg1"/>
              </a:solidFill>
            </a:endParaRPr>
          </a:p>
        </p:txBody>
      </p:sp>
      <p:sp>
        <p:nvSpPr>
          <p:cNvPr id="6148" name="Rectangle 3"/>
          <p:cNvSpPr>
            <a:spLocks noGrp="1" noChangeArrowheads="1"/>
          </p:cNvSpPr>
          <p:nvPr>
            <p:ph type="body" idx="1"/>
          </p:nvPr>
        </p:nvSpPr>
        <p:spPr>
          <a:xfrm>
            <a:off x="1143000" y="1219200"/>
            <a:ext cx="7239000" cy="5334000"/>
          </a:xfrm>
          <a:noFill/>
        </p:spPr>
        <p:txBody>
          <a:bodyPr lIns="0" tIns="0" rIns="0" bIns="0"/>
          <a:lstStyle/>
          <a:p>
            <a:pPr marL="0" indent="0">
              <a:buNone/>
            </a:pPr>
            <a:r>
              <a:rPr lang="en-US" sz="1400" kern="1200" dirty="0" smtClean="0"/>
              <a:t>Managers know </a:t>
            </a:r>
            <a:r>
              <a:rPr lang="en-US" sz="1400" kern="1200" dirty="0"/>
              <a:t>that investors and creditors follow their key financial ratios closely. Changes in ROA and its components can have a major effect on a company’s stock price and interest rates that lenders charge. As a consequence, company managers closely follow the effects of their actual and planned transactions on these same key financial ratios. </a:t>
            </a:r>
            <a:endParaRPr lang="en-US" sz="1400" kern="1200" dirty="0" smtClean="0"/>
          </a:p>
          <a:p>
            <a:pPr marL="0" indent="0">
              <a:buNone/>
            </a:pPr>
            <a:endParaRPr lang="en-US" sz="1400" kern="1200" dirty="0"/>
          </a:p>
          <a:p>
            <a:pPr marL="0" indent="0">
              <a:buNone/>
            </a:pPr>
            <a:endParaRPr lang="en-US" sz="1400" kern="1200" dirty="0" smtClean="0"/>
          </a:p>
          <a:p>
            <a:pPr marL="0" indent="0">
              <a:buNone/>
            </a:pPr>
            <a:endParaRPr lang="en-US" sz="1400" kern="1200" dirty="0"/>
          </a:p>
          <a:p>
            <a:pPr marL="0" indent="0">
              <a:spcAft>
                <a:spcPts val="1200"/>
              </a:spcAft>
              <a:buNone/>
            </a:pPr>
            <a:r>
              <a:rPr lang="en-US" sz="1400" i="1" kern="1200" dirty="0" smtClean="0"/>
              <a:t>Consider the following example pertaining to Apple Inc.:</a:t>
            </a:r>
          </a:p>
          <a:p>
            <a:pPr marL="0" indent="0">
              <a:spcAft>
                <a:spcPts val="1200"/>
              </a:spcAft>
              <a:buNone/>
            </a:pPr>
            <a:r>
              <a:rPr lang="en-US" sz="1400" kern="1200" dirty="0" smtClean="0"/>
              <a:t>The following figures (in millions) are taken directly from Apple’s financial statements:</a:t>
            </a:r>
          </a:p>
          <a:p>
            <a:pPr marL="0" indent="0">
              <a:buNone/>
            </a:pPr>
            <a:r>
              <a:rPr lang="en-US" sz="1200" kern="1200" dirty="0" smtClean="0"/>
              <a:t>	Net Income: 	  	  45,687</a:t>
            </a:r>
          </a:p>
          <a:p>
            <a:pPr marL="0" indent="0">
              <a:buNone/>
            </a:pPr>
            <a:r>
              <a:rPr lang="en-US" sz="1200" kern="1200" dirty="0"/>
              <a:t>	</a:t>
            </a:r>
            <a:r>
              <a:rPr lang="en-US" sz="1200" kern="1200" dirty="0" smtClean="0"/>
              <a:t>Net Sales:		215,639</a:t>
            </a:r>
          </a:p>
          <a:p>
            <a:pPr marL="0" indent="0">
              <a:buNone/>
            </a:pPr>
            <a:r>
              <a:rPr lang="en-US" sz="1200" kern="1200" dirty="0"/>
              <a:t>	</a:t>
            </a:r>
            <a:r>
              <a:rPr lang="en-US" sz="1200" kern="1200" dirty="0" smtClean="0"/>
              <a:t>Current Assets:	106,869</a:t>
            </a:r>
          </a:p>
          <a:p>
            <a:pPr marL="0" indent="0">
              <a:buNone/>
            </a:pPr>
            <a:r>
              <a:rPr lang="en-US" sz="1200" kern="1200" dirty="0"/>
              <a:t>	</a:t>
            </a:r>
            <a:r>
              <a:rPr lang="en-US" sz="1200" kern="1200" dirty="0" smtClean="0"/>
              <a:t>Total Assets (average):	306,016</a:t>
            </a:r>
          </a:p>
          <a:p>
            <a:pPr marL="0" indent="0">
              <a:buNone/>
            </a:pPr>
            <a:r>
              <a:rPr lang="en-US" sz="1200" kern="1200" dirty="0"/>
              <a:t>	</a:t>
            </a:r>
            <a:r>
              <a:rPr lang="en-US" sz="1200" kern="1200" dirty="0" smtClean="0"/>
              <a:t>Current Liabilities:	  79,006</a:t>
            </a:r>
            <a:endParaRPr lang="en-US" sz="1200" kern="1200" dirty="0"/>
          </a:p>
          <a:p>
            <a:pPr marL="0" indent="0">
              <a:buNone/>
            </a:pPr>
            <a:endParaRPr lang="en-US" sz="1400" kern="1200" dirty="0"/>
          </a:p>
        </p:txBody>
      </p:sp>
    </p:spTree>
    <p:extLst>
      <p:ext uri="{BB962C8B-B14F-4D97-AF65-F5344CB8AC3E}">
        <p14:creationId xmlns:p14="http://schemas.microsoft.com/office/powerpoint/2010/main" val="36028930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49</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chemeClr val="bg1"/>
                </a:solidFill>
              </a:rPr>
              <a:t>Effect of Transactions on Ratio Analysis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486400"/>
          </a:xfrm>
          <a:noFill/>
        </p:spPr>
        <p:txBody>
          <a:bodyPr lIns="0" tIns="0" rIns="0" bIns="0"/>
          <a:lstStyle/>
          <a:p>
            <a:pPr marL="0" indent="0">
              <a:buNone/>
            </a:pPr>
            <a:r>
              <a:rPr lang="en-US" sz="1400" b="1" kern="1200" dirty="0"/>
              <a:t>Example </a:t>
            </a:r>
            <a:r>
              <a:rPr lang="en-US" sz="1400" b="1" kern="1200" dirty="0" smtClean="0"/>
              <a:t>1A:</a:t>
            </a:r>
            <a:endParaRPr lang="en-US" sz="1400" b="1" kern="1200" dirty="0"/>
          </a:p>
          <a:p>
            <a:pPr marL="0" indent="0" eaLnBrk="1" fontAlgn="auto" hangingPunct="1">
              <a:spcBef>
                <a:spcPts val="0"/>
              </a:spcBef>
              <a:spcAft>
                <a:spcPts val="0"/>
              </a:spcAft>
              <a:buNone/>
              <a:defRPr/>
            </a:pPr>
            <a:r>
              <a:rPr lang="en-US" sz="1400" kern="1200" dirty="0"/>
              <a:t>Apple incurred an additional $</a:t>
            </a:r>
            <a:r>
              <a:rPr lang="en-US" sz="1400" kern="1200" dirty="0" smtClean="0"/>
              <a:t>1 billion </a:t>
            </a:r>
            <a:r>
              <a:rPr lang="en-US" sz="1400" kern="1200" dirty="0"/>
              <a:t>in research and development (R&amp;D) expense paid for in </a:t>
            </a:r>
            <a:r>
              <a:rPr lang="en-US" sz="1400" kern="1200" dirty="0" smtClean="0"/>
              <a:t>cash. </a:t>
            </a:r>
          </a:p>
          <a:p>
            <a:pPr marL="0" indent="0" eaLnBrk="1" fontAlgn="auto" hangingPunct="1">
              <a:spcBef>
                <a:spcPts val="0"/>
              </a:spcBef>
              <a:spcAft>
                <a:spcPts val="0"/>
              </a:spcAft>
              <a:buNone/>
              <a:defRPr/>
            </a:pPr>
            <a:endParaRPr lang="en-US" sz="1400" kern="1200" dirty="0"/>
          </a:p>
          <a:p>
            <a:pPr marL="0" indent="0" eaLnBrk="1" fontAlgn="auto" hangingPunct="1">
              <a:spcBef>
                <a:spcPts val="0"/>
              </a:spcBef>
              <a:spcAft>
                <a:spcPts val="0"/>
              </a:spcAft>
              <a:buNone/>
              <a:defRPr/>
            </a:pPr>
            <a:r>
              <a:rPr lang="en-US" sz="1400" kern="1200" dirty="0" smtClean="0"/>
              <a:t>What </a:t>
            </a:r>
            <a:r>
              <a:rPr lang="en-US" sz="1400" kern="1200" dirty="0"/>
              <a:t>would be the effect on </a:t>
            </a:r>
            <a:r>
              <a:rPr lang="en-US" sz="1400" b="1" u="sng" kern="1200" dirty="0" smtClean="0"/>
              <a:t>net </a:t>
            </a:r>
            <a:r>
              <a:rPr lang="en-US" sz="1400" b="1" u="sng" kern="1200" dirty="0"/>
              <a:t>profit </a:t>
            </a:r>
            <a:r>
              <a:rPr lang="en-US" sz="1400" b="1" u="sng" kern="1200" dirty="0" smtClean="0"/>
              <a:t>margin</a:t>
            </a:r>
            <a:r>
              <a:rPr lang="en-US" sz="1400" kern="1200" dirty="0" smtClean="0"/>
              <a:t>? </a:t>
            </a:r>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a:p>
          <a:p>
            <a:pPr lvl="1" eaLnBrk="1" fontAlgn="auto" hangingPunct="1">
              <a:spcBef>
                <a:spcPts val="0"/>
              </a:spcBef>
              <a:spcAft>
                <a:spcPts val="0"/>
              </a:spcAft>
              <a:buFont typeface="Wingdings" panose="05000000000000000000" pitchFamily="2" charset="2"/>
              <a:buChar char="Ø"/>
              <a:defRPr/>
            </a:pPr>
            <a:r>
              <a:rPr lang="en-US" sz="1200" kern="1200" dirty="0" smtClean="0"/>
              <a:t>Note </a:t>
            </a:r>
            <a:r>
              <a:rPr lang="en-US" sz="1200" kern="1200" dirty="0"/>
              <a:t>that the transaction would decrease the numerator </a:t>
            </a:r>
            <a:r>
              <a:rPr lang="en-US" sz="1200" kern="1200" dirty="0" smtClean="0"/>
              <a:t>(Net Income) </a:t>
            </a:r>
            <a:r>
              <a:rPr lang="en-US" sz="1200" kern="1200" dirty="0"/>
              <a:t>and have no effect on the denominator </a:t>
            </a:r>
            <a:r>
              <a:rPr lang="en-US" sz="1200" kern="1200" dirty="0" smtClean="0"/>
              <a:t>(Net Sales)</a:t>
            </a:r>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r>
              <a:rPr lang="en-US" sz="1400" kern="1200" dirty="0" smtClean="0">
                <a:solidFill>
                  <a:srgbClr val="C00000"/>
                </a:solidFill>
              </a:rPr>
              <a:t>The </a:t>
            </a:r>
            <a:r>
              <a:rPr lang="en-US" sz="1400" kern="1200" dirty="0">
                <a:solidFill>
                  <a:srgbClr val="C00000"/>
                </a:solidFill>
              </a:rPr>
              <a:t>ratio was </a:t>
            </a:r>
            <a:r>
              <a:rPr lang="en-US" sz="1400" kern="1200" dirty="0" smtClean="0">
                <a:solidFill>
                  <a:srgbClr val="C00000"/>
                </a:solidFill>
              </a:rPr>
              <a:t>0.212; it </a:t>
            </a:r>
            <a:r>
              <a:rPr lang="en-US" sz="1400" kern="1200" dirty="0">
                <a:solidFill>
                  <a:srgbClr val="C00000"/>
                </a:solidFill>
              </a:rPr>
              <a:t>would decrease to </a:t>
            </a:r>
            <a:r>
              <a:rPr lang="en-US" sz="1400" kern="1200" dirty="0" smtClean="0">
                <a:solidFill>
                  <a:srgbClr val="C00000"/>
                </a:solidFill>
              </a:rPr>
              <a:t>0.207</a:t>
            </a: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a:p>
        </p:txBody>
      </p:sp>
      <p:graphicFrame>
        <p:nvGraphicFramePr>
          <p:cNvPr id="2" name="Table 1"/>
          <p:cNvGraphicFramePr>
            <a:graphicFrameLocks noGrp="1"/>
          </p:cNvGraphicFramePr>
          <p:nvPr>
            <p:extLst>
              <p:ext uri="{D42A27DB-BD31-4B8C-83A1-F6EECF244321}">
                <p14:modId xmlns:p14="http://schemas.microsoft.com/office/powerpoint/2010/main" val="947680429"/>
              </p:ext>
            </p:extLst>
          </p:nvPr>
        </p:nvGraphicFramePr>
        <p:xfrm>
          <a:off x="1447800" y="2590800"/>
          <a:ext cx="6248400" cy="9144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20000"/>
                    </a:ext>
                  </a:extLst>
                </a:gridCol>
                <a:gridCol w="3312459">
                  <a:extLst>
                    <a:ext uri="{9D8B030D-6E8A-4147-A177-3AD203B41FA5}">
                      <a16:colId xmlns:a16="http://schemas.microsoft.com/office/drawing/2014/main" val="20001"/>
                    </a:ext>
                  </a:extLst>
                </a:gridCol>
                <a:gridCol w="918882">
                  <a:extLst>
                    <a:ext uri="{9D8B030D-6E8A-4147-A177-3AD203B41FA5}">
                      <a16:colId xmlns:a16="http://schemas.microsoft.com/office/drawing/2014/main" val="20002"/>
                    </a:ext>
                  </a:extLst>
                </a:gridCol>
                <a:gridCol w="1102659">
                  <a:extLst>
                    <a:ext uri="{9D8B030D-6E8A-4147-A177-3AD203B41FA5}">
                      <a16:colId xmlns:a16="http://schemas.microsoft.com/office/drawing/2014/main" val="20003"/>
                    </a:ext>
                  </a:extLst>
                </a:gridCol>
              </a:tblGrid>
              <a:tr h="0">
                <a:tc>
                  <a:txBody>
                    <a:bodyPr/>
                    <a:lstStyle/>
                    <a:p>
                      <a:endParaRPr lang="en-US" sz="1400" dirty="0"/>
                    </a:p>
                  </a:txBody>
                  <a:tcPr/>
                </a:tc>
                <a:tc>
                  <a:txBody>
                    <a:bodyPr/>
                    <a:lstStyle/>
                    <a:p>
                      <a:pPr algn="r"/>
                      <a:r>
                        <a:rPr lang="en-US" sz="1000" dirty="0" smtClean="0"/>
                        <a:t>(in millions)</a:t>
                      </a:r>
                      <a:endParaRPr lang="en-US" sz="1000" dirty="0"/>
                    </a:p>
                  </a:txBody>
                  <a:tcPr/>
                </a:tc>
                <a:tc>
                  <a:txBody>
                    <a:bodyPr/>
                    <a:lstStyle/>
                    <a:p>
                      <a:pPr algn="r"/>
                      <a:r>
                        <a:rPr lang="en-US" sz="1400" u="sng" dirty="0" smtClean="0">
                          <a:solidFill>
                            <a:srgbClr val="C00000"/>
                          </a:solidFill>
                        </a:rPr>
                        <a:t>Debit</a:t>
                      </a:r>
                      <a:endParaRPr lang="en-US" sz="1400" u="sng" dirty="0">
                        <a:solidFill>
                          <a:srgbClr val="C00000"/>
                        </a:solidFill>
                      </a:endParaRPr>
                    </a:p>
                  </a:txBody>
                  <a:tcPr/>
                </a:tc>
                <a:tc>
                  <a:txBody>
                    <a:bodyPr/>
                    <a:lstStyle/>
                    <a:p>
                      <a:pPr algn="r"/>
                      <a:r>
                        <a:rPr lang="en-US" sz="1400" u="sng" dirty="0" smtClean="0">
                          <a:solidFill>
                            <a:srgbClr val="C00000"/>
                          </a:solidFill>
                        </a:rPr>
                        <a:t>Credit</a:t>
                      </a:r>
                      <a:endParaRPr lang="en-US" sz="1400" u="sng" dirty="0">
                        <a:solidFill>
                          <a:srgbClr val="C00000"/>
                        </a:solidFill>
                      </a:endParaRPr>
                    </a:p>
                  </a:txBody>
                  <a:tcPr/>
                </a:tc>
                <a:extLst>
                  <a:ext uri="{0D108BD9-81ED-4DB2-BD59-A6C34878D82A}">
                    <a16:rowId xmlns:a16="http://schemas.microsoft.com/office/drawing/2014/main" val="10000"/>
                  </a:ext>
                </a:extLst>
              </a:tr>
              <a:tr h="0">
                <a:tc>
                  <a:txBody>
                    <a:bodyPr/>
                    <a:lstStyle/>
                    <a:p>
                      <a:r>
                        <a:rPr lang="en-US" sz="1400" i="1" dirty="0" smtClean="0"/>
                        <a:t>(1a)</a:t>
                      </a:r>
                      <a:endParaRPr lang="en-US" sz="1400" i="1" dirty="0"/>
                    </a:p>
                  </a:txBody>
                  <a:tcPr/>
                </a:tc>
                <a:tc>
                  <a:txBody>
                    <a:bodyPr/>
                    <a:lstStyle/>
                    <a:p>
                      <a:r>
                        <a:rPr lang="en-US" sz="1400" dirty="0" smtClean="0"/>
                        <a:t>R&amp;D expense (+E; -SE)</a:t>
                      </a:r>
                      <a:endParaRPr lang="en-US" sz="1400" dirty="0"/>
                    </a:p>
                  </a:txBody>
                  <a:tcPr/>
                </a:tc>
                <a:tc>
                  <a:txBody>
                    <a:bodyPr/>
                    <a:lstStyle/>
                    <a:p>
                      <a:pPr algn="r"/>
                      <a:r>
                        <a:rPr lang="en-US" sz="1400" dirty="0" smtClean="0"/>
                        <a:t>1,000</a:t>
                      </a:r>
                      <a:endParaRPr lang="en-US" sz="1400" dirty="0"/>
                    </a:p>
                  </a:txBody>
                  <a:tcPr/>
                </a:tc>
                <a:tc>
                  <a:txBody>
                    <a:bodyPr/>
                    <a:lstStyle/>
                    <a:p>
                      <a:pPr algn="r"/>
                      <a:endParaRPr lang="en-US" sz="1400" dirty="0"/>
                    </a:p>
                  </a:txBody>
                  <a:tcPr/>
                </a:tc>
                <a:extLst>
                  <a:ext uri="{0D108BD9-81ED-4DB2-BD59-A6C34878D82A}">
                    <a16:rowId xmlns:a16="http://schemas.microsoft.com/office/drawing/2014/main" val="10001"/>
                  </a:ext>
                </a:extLst>
              </a:tr>
              <a:tr h="0">
                <a:tc>
                  <a:txBody>
                    <a:bodyPr/>
                    <a:lstStyle/>
                    <a:p>
                      <a:endParaRPr lang="en-US" sz="1400"/>
                    </a:p>
                  </a:txBody>
                  <a:tcPr/>
                </a:tc>
                <a:tc>
                  <a:txBody>
                    <a:bodyPr/>
                    <a:lstStyle/>
                    <a:p>
                      <a:r>
                        <a:rPr lang="en-US" sz="1400" dirty="0" smtClean="0"/>
                        <a:t>     Cash (-A)</a:t>
                      </a:r>
                      <a:endParaRPr lang="en-US" sz="1400" dirty="0"/>
                    </a:p>
                  </a:txBody>
                  <a:tcPr/>
                </a:tc>
                <a:tc>
                  <a:txBody>
                    <a:bodyPr/>
                    <a:lstStyle/>
                    <a:p>
                      <a:pPr algn="r"/>
                      <a:endParaRPr lang="en-US" sz="1400" dirty="0"/>
                    </a:p>
                  </a:txBody>
                  <a:tcPr/>
                </a:tc>
                <a:tc>
                  <a:txBody>
                    <a:bodyPr/>
                    <a:lstStyle/>
                    <a:p>
                      <a:pPr algn="r"/>
                      <a:r>
                        <a:rPr lang="en-US" sz="1400" dirty="0" smtClean="0"/>
                        <a:t>1,000</a:t>
                      </a:r>
                      <a:endParaRPr lang="en-US" sz="1400" dirty="0"/>
                    </a:p>
                  </a:txBody>
                  <a:tcPr/>
                </a:tc>
                <a:extLst>
                  <a:ext uri="{0D108BD9-81ED-4DB2-BD59-A6C34878D82A}">
                    <a16:rowId xmlns:a16="http://schemas.microsoft.com/office/drawing/2014/main" val="1000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111730138"/>
              </p:ext>
            </p:extLst>
          </p:nvPr>
        </p:nvGraphicFramePr>
        <p:xfrm>
          <a:off x="1371600" y="4343400"/>
          <a:ext cx="6781802" cy="148336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1752602">
                  <a:extLst>
                    <a:ext uri="{9D8B030D-6E8A-4147-A177-3AD203B41FA5}">
                      <a16:colId xmlns:a16="http://schemas.microsoft.com/office/drawing/2014/main" val="20005"/>
                    </a:ext>
                  </a:extLst>
                </a:gridCol>
              </a:tblGrid>
              <a:tr h="370840">
                <a:tc>
                  <a:txBody>
                    <a:bodyPr/>
                    <a:lstStyle/>
                    <a:p>
                      <a:endParaRPr lang="en-US" sz="1400" dirty="0"/>
                    </a:p>
                  </a:txBody>
                  <a:tcPr/>
                </a:tc>
                <a:tc>
                  <a:txBody>
                    <a:bodyPr/>
                    <a:lstStyle/>
                    <a:p>
                      <a:pPr algn="ctr"/>
                      <a:r>
                        <a:rPr lang="en-US" sz="1400" b="1" dirty="0" smtClean="0"/>
                        <a:t>Net Income</a:t>
                      </a:r>
                      <a:endParaRPr lang="en-US" sz="1400" b="1" dirty="0"/>
                    </a:p>
                  </a:txBody>
                  <a:tcPr/>
                </a:tc>
                <a:tc>
                  <a:txBody>
                    <a:bodyPr/>
                    <a:lstStyle/>
                    <a:p>
                      <a:pPr algn="ctr"/>
                      <a:r>
                        <a:rPr lang="en-US" sz="1400" dirty="0" smtClean="0"/>
                        <a:t>÷</a:t>
                      </a:r>
                      <a:endParaRPr lang="en-US" sz="1400" b="1" dirty="0"/>
                    </a:p>
                  </a:txBody>
                  <a:tcPr/>
                </a:tc>
                <a:tc>
                  <a:txBody>
                    <a:bodyPr/>
                    <a:lstStyle/>
                    <a:p>
                      <a:pPr algn="ctr"/>
                      <a:r>
                        <a:rPr lang="en-US" sz="1400" b="1" dirty="0" smtClean="0"/>
                        <a:t>Net Sales</a:t>
                      </a:r>
                      <a:endParaRPr lang="en-US" sz="1400" b="1" dirty="0"/>
                    </a:p>
                  </a:txBody>
                  <a:tcPr/>
                </a:tc>
                <a:tc>
                  <a:txBody>
                    <a:bodyPr/>
                    <a:lstStyle/>
                    <a:p>
                      <a:pPr algn="ctr"/>
                      <a:r>
                        <a:rPr lang="en-US" sz="1400" b="1" dirty="0" smtClean="0"/>
                        <a:t>=</a:t>
                      </a:r>
                      <a:endParaRPr lang="en-US" sz="1400" b="1" dirty="0"/>
                    </a:p>
                  </a:txBody>
                  <a:tcPr/>
                </a:tc>
                <a:tc>
                  <a:txBody>
                    <a:bodyPr/>
                    <a:lstStyle/>
                    <a:p>
                      <a:pPr algn="ctr"/>
                      <a:r>
                        <a:rPr lang="en-US" sz="1400" b="1" dirty="0" smtClean="0"/>
                        <a:t>Net Profit Margin</a:t>
                      </a:r>
                      <a:endParaRPr lang="en-US" sz="1400" b="1" dirty="0"/>
                    </a:p>
                  </a:txBody>
                  <a:tcPr/>
                </a:tc>
                <a:extLst>
                  <a:ext uri="{0D108BD9-81ED-4DB2-BD59-A6C34878D82A}">
                    <a16:rowId xmlns:a16="http://schemas.microsoft.com/office/drawing/2014/main" val="10000"/>
                  </a:ext>
                </a:extLst>
              </a:tr>
              <a:tr h="370840">
                <a:tc>
                  <a:txBody>
                    <a:bodyPr/>
                    <a:lstStyle/>
                    <a:p>
                      <a:r>
                        <a:rPr lang="en-US" sz="1400" dirty="0" smtClean="0"/>
                        <a:t>As reported:</a:t>
                      </a:r>
                      <a:endParaRPr lang="en-US" sz="1400" dirty="0"/>
                    </a:p>
                  </a:txBody>
                  <a:tcPr/>
                </a:tc>
                <a:tc>
                  <a:txBody>
                    <a:bodyPr/>
                    <a:lstStyle/>
                    <a:p>
                      <a:pPr algn="ctr"/>
                      <a:r>
                        <a:rPr lang="en-US" sz="1400" dirty="0" smtClean="0"/>
                        <a:t>45,687</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dirty="0" smtClean="0"/>
                        <a:t>215,639</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dirty="0" smtClean="0"/>
                        <a:t>.212</a:t>
                      </a:r>
                      <a:endParaRPr lang="en-US" sz="1400" dirty="0"/>
                    </a:p>
                  </a:txBody>
                  <a:tcPr/>
                </a:tc>
                <a:extLst>
                  <a:ext uri="{0D108BD9-81ED-4DB2-BD59-A6C34878D82A}">
                    <a16:rowId xmlns:a16="http://schemas.microsoft.com/office/drawing/2014/main" val="10001"/>
                  </a:ext>
                </a:extLst>
              </a:tr>
              <a:tr h="370840">
                <a:tc>
                  <a:txBody>
                    <a:bodyPr/>
                    <a:lstStyle/>
                    <a:p>
                      <a:r>
                        <a:rPr lang="en-US" sz="1400" dirty="0" smtClean="0"/>
                        <a:t>Transaction:</a:t>
                      </a:r>
                      <a:endParaRPr lang="en-US" sz="1400" dirty="0"/>
                    </a:p>
                  </a:txBody>
                  <a:tcPr/>
                </a:tc>
                <a:tc>
                  <a:txBody>
                    <a:bodyPr/>
                    <a:lstStyle/>
                    <a:p>
                      <a:pPr algn="ctr"/>
                      <a:r>
                        <a:rPr lang="en-US" sz="1400" dirty="0" smtClean="0"/>
                        <a:t>(1,000)</a:t>
                      </a:r>
                      <a:endParaRPr lang="en-US" sz="1400" dirty="0"/>
                    </a:p>
                  </a:txBody>
                  <a:tcPr/>
                </a:tc>
                <a:tc>
                  <a:txBody>
                    <a:bodyPr/>
                    <a:lstStyle/>
                    <a:p>
                      <a:pPr algn="ctr"/>
                      <a:endParaRPr lang="en-US" sz="1400" dirty="0"/>
                    </a:p>
                  </a:txBody>
                  <a:tcPr/>
                </a:tc>
                <a:tc>
                  <a:txBody>
                    <a:bodyPr/>
                    <a:lstStyle/>
                    <a:p>
                      <a:pPr algn="ctr"/>
                      <a:r>
                        <a:rPr lang="en-US" sz="1400" dirty="0" smtClean="0"/>
                        <a:t>-</a:t>
                      </a:r>
                      <a:endParaRPr lang="en-US" sz="1400" dirty="0"/>
                    </a:p>
                  </a:txBody>
                  <a:tcPr/>
                </a:tc>
                <a:tc>
                  <a:txBody>
                    <a:bodyPr/>
                    <a:lstStyle/>
                    <a:p>
                      <a:pPr algn="ctr"/>
                      <a:endParaRPr lang="en-US" sz="1400"/>
                    </a:p>
                  </a:txBody>
                  <a:tcPr/>
                </a:tc>
                <a:tc>
                  <a:txBody>
                    <a:bodyPr/>
                    <a:lstStyle/>
                    <a:p>
                      <a:pPr algn="ctr"/>
                      <a:endParaRPr lang="en-US" sz="1400" dirty="0"/>
                    </a:p>
                  </a:txBody>
                  <a:tcPr/>
                </a:tc>
                <a:extLst>
                  <a:ext uri="{0D108BD9-81ED-4DB2-BD59-A6C34878D82A}">
                    <a16:rowId xmlns:a16="http://schemas.microsoft.com/office/drawing/2014/main" val="10002"/>
                  </a:ext>
                </a:extLst>
              </a:tr>
              <a:tr h="370840">
                <a:tc>
                  <a:txBody>
                    <a:bodyPr/>
                    <a:lstStyle/>
                    <a:p>
                      <a:r>
                        <a:rPr lang="en-US" sz="1400" dirty="0" smtClean="0"/>
                        <a:t>After transaction:</a:t>
                      </a:r>
                      <a:endParaRPr lang="en-US" sz="1400" dirty="0"/>
                    </a:p>
                  </a:txBody>
                  <a:tcPr/>
                </a:tc>
                <a:tc>
                  <a:txBody>
                    <a:bodyPr/>
                    <a:lstStyle/>
                    <a:p>
                      <a:pPr algn="ctr"/>
                      <a:r>
                        <a:rPr lang="en-US" sz="1400" dirty="0" smtClean="0"/>
                        <a:t>44,687</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dirty="0" smtClean="0"/>
                        <a:t>215,639</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b="1" dirty="0" smtClean="0">
                          <a:solidFill>
                            <a:srgbClr val="C00000"/>
                          </a:solidFill>
                        </a:rPr>
                        <a:t>.207</a:t>
                      </a:r>
                      <a:endParaRPr lang="en-US" sz="1400" b="1" dirty="0">
                        <a:solidFill>
                          <a:srgbClr val="C00000"/>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57408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5</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Corporate Governance</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b="1" kern="1200" dirty="0" smtClean="0"/>
              <a:t> Managers</a:t>
            </a:r>
            <a:r>
              <a:rPr lang="en-US" sz="1400" b="1" kern="1200" dirty="0"/>
              <a:t>: </a:t>
            </a:r>
          </a:p>
          <a:p>
            <a:pPr lvl="1"/>
            <a:r>
              <a:rPr lang="en-US" sz="1400" dirty="0"/>
              <a:t>The primary responsibility for the information in the financial statements and related disclosures lies with management, specifically the highest officer in the company, often called the </a:t>
            </a:r>
            <a:r>
              <a:rPr lang="en-US" sz="1400" dirty="0">
                <a:solidFill>
                  <a:srgbClr val="C00000"/>
                </a:solidFill>
              </a:rPr>
              <a:t>chief executive officer </a:t>
            </a:r>
            <a:r>
              <a:rPr lang="en-US" sz="1400" dirty="0"/>
              <a:t>(CEO), and the highest officer associated with the financial and accounting side of the business, often called the </a:t>
            </a:r>
            <a:r>
              <a:rPr lang="en-US" sz="1400" dirty="0">
                <a:solidFill>
                  <a:srgbClr val="C00000"/>
                </a:solidFill>
              </a:rPr>
              <a:t>chief financial officer</a:t>
            </a:r>
            <a:r>
              <a:rPr lang="en-US" sz="1400" dirty="0"/>
              <a:t> (CFO). </a:t>
            </a:r>
          </a:p>
          <a:p>
            <a:pPr lvl="1"/>
            <a:endParaRPr lang="en-US" sz="1400" dirty="0"/>
          </a:p>
          <a:p>
            <a:pPr lvl="1"/>
            <a:r>
              <a:rPr lang="en-US" sz="1400" dirty="0"/>
              <a:t>At all public companies, the CEO and CFO must personally certify that:</a:t>
            </a:r>
          </a:p>
          <a:p>
            <a:pPr lvl="2">
              <a:buFont typeface="Wingdings" panose="05000000000000000000" pitchFamily="2" charset="2"/>
              <a:buChar char="ü"/>
            </a:pPr>
            <a:r>
              <a:rPr lang="en-US" sz="1400" dirty="0"/>
              <a:t>Each report filed with the </a:t>
            </a:r>
            <a:r>
              <a:rPr lang="en-US" sz="1400" dirty="0" smtClean="0"/>
              <a:t>SEC </a:t>
            </a:r>
            <a:r>
              <a:rPr lang="en-US" sz="1400" dirty="0"/>
              <a:t>does not contain any untrue material statement or omit a material fact and fairly presents in all material respects the financial condition, results of operations, and cash flows of the company.</a:t>
            </a:r>
          </a:p>
          <a:p>
            <a:pPr lvl="2">
              <a:buFont typeface="Wingdings" panose="05000000000000000000" pitchFamily="2" charset="2"/>
              <a:buChar char="ü"/>
            </a:pPr>
            <a:r>
              <a:rPr lang="en-US" sz="1400" dirty="0"/>
              <a:t>There are no significant deficiencies and material weaknesses in the internal controls over financial reporting.</a:t>
            </a:r>
          </a:p>
          <a:p>
            <a:pPr lvl="2">
              <a:buFont typeface="Wingdings" panose="05000000000000000000" pitchFamily="2" charset="2"/>
              <a:buChar char="ü"/>
            </a:pPr>
            <a:r>
              <a:rPr lang="en-US" sz="1400" dirty="0"/>
              <a:t>They have disclosed to the auditors and audit committee of the board any weaknesses in internal controls or any fraud involving management or other employees who have a significant role in financial reporting.</a:t>
            </a:r>
          </a:p>
          <a:p>
            <a:pPr lvl="1"/>
            <a:endParaRPr lang="en-US" sz="1400" dirty="0"/>
          </a:p>
          <a:p>
            <a:pPr lvl="1">
              <a:buFont typeface="Wingdings" panose="05000000000000000000" pitchFamily="2" charset="2"/>
              <a:buChar char="Ø"/>
            </a:pPr>
            <a:r>
              <a:rPr lang="en-US" sz="1400" dirty="0"/>
              <a:t>Executives who knowingly certify false financial reports are subject to </a:t>
            </a:r>
            <a:r>
              <a:rPr lang="en-US" sz="1400" dirty="0" smtClean="0"/>
              <a:t>fines and prison terms. </a:t>
            </a:r>
            <a:r>
              <a:rPr lang="en-US" sz="1400" dirty="0"/>
              <a:t>The accounting staff also bears professional responsibility for the accuracy of this information, although its legal responsibility is smaller. </a:t>
            </a:r>
          </a:p>
        </p:txBody>
      </p:sp>
    </p:spTree>
    <p:extLst>
      <p:ext uri="{BB962C8B-B14F-4D97-AF65-F5344CB8AC3E}">
        <p14:creationId xmlns:p14="http://schemas.microsoft.com/office/powerpoint/2010/main" val="17257377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50</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chemeClr val="bg1"/>
                </a:solidFill>
              </a:rPr>
              <a:t>Effect of Transactions on Ratio Analysis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486400"/>
          </a:xfrm>
          <a:noFill/>
        </p:spPr>
        <p:txBody>
          <a:bodyPr lIns="0" tIns="0" rIns="0" bIns="0"/>
          <a:lstStyle/>
          <a:p>
            <a:pPr marL="0" indent="0">
              <a:buNone/>
            </a:pPr>
            <a:r>
              <a:rPr lang="en-US" sz="1400" b="1" kern="1200" dirty="0"/>
              <a:t>Example </a:t>
            </a:r>
            <a:r>
              <a:rPr lang="en-US" sz="1400" b="1" kern="1200" dirty="0" smtClean="0"/>
              <a:t>1B:</a:t>
            </a:r>
            <a:endParaRPr lang="en-US" sz="1400" b="1" kern="1200" dirty="0"/>
          </a:p>
          <a:p>
            <a:pPr marL="0" indent="0" eaLnBrk="1" fontAlgn="auto" hangingPunct="1">
              <a:spcBef>
                <a:spcPts val="0"/>
              </a:spcBef>
              <a:spcAft>
                <a:spcPts val="0"/>
              </a:spcAft>
              <a:buNone/>
              <a:defRPr/>
            </a:pPr>
            <a:r>
              <a:rPr lang="en-US" sz="1400" kern="1200" dirty="0"/>
              <a:t>Apple incurred an additional $</a:t>
            </a:r>
            <a:r>
              <a:rPr lang="en-US" sz="1400" kern="1200" dirty="0" smtClean="0"/>
              <a:t>1 billion </a:t>
            </a:r>
            <a:r>
              <a:rPr lang="en-US" sz="1400" kern="1200" dirty="0"/>
              <a:t>in research and development (R&amp;D) expense paid for in </a:t>
            </a:r>
            <a:r>
              <a:rPr lang="en-US" sz="1400" kern="1200" dirty="0" smtClean="0"/>
              <a:t>cash. </a:t>
            </a:r>
          </a:p>
          <a:p>
            <a:pPr marL="0" indent="0" eaLnBrk="1" fontAlgn="auto" hangingPunct="1">
              <a:spcBef>
                <a:spcPts val="0"/>
              </a:spcBef>
              <a:spcAft>
                <a:spcPts val="0"/>
              </a:spcAft>
              <a:buNone/>
              <a:defRPr/>
            </a:pPr>
            <a:endParaRPr lang="en-US" sz="1400" kern="1200" dirty="0"/>
          </a:p>
          <a:p>
            <a:pPr marL="0" indent="0" eaLnBrk="1" fontAlgn="auto" hangingPunct="1">
              <a:spcBef>
                <a:spcPts val="0"/>
              </a:spcBef>
              <a:spcAft>
                <a:spcPts val="0"/>
              </a:spcAft>
              <a:buNone/>
              <a:defRPr/>
            </a:pPr>
            <a:r>
              <a:rPr lang="en-US" sz="1400" dirty="0"/>
              <a:t>What would be the effect on </a:t>
            </a:r>
            <a:r>
              <a:rPr lang="en-US" sz="1400" b="1" u="sng" dirty="0" smtClean="0"/>
              <a:t>return </a:t>
            </a:r>
            <a:r>
              <a:rPr lang="en-US" sz="1400" b="1" u="sng" dirty="0"/>
              <a:t>on </a:t>
            </a:r>
            <a:r>
              <a:rPr lang="en-US" sz="1400" b="1" u="sng" dirty="0" smtClean="0"/>
              <a:t>assets</a:t>
            </a:r>
            <a:r>
              <a:rPr lang="en-US" sz="1400" dirty="0" smtClean="0"/>
              <a:t>?</a:t>
            </a:r>
            <a:endParaRPr lang="en-US" sz="1400" kern="1200" dirty="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a:p>
          <a:p>
            <a:pPr lvl="1" eaLnBrk="1" fontAlgn="auto" hangingPunct="1">
              <a:spcBef>
                <a:spcPts val="0"/>
              </a:spcBef>
              <a:spcAft>
                <a:spcPts val="0"/>
              </a:spcAft>
              <a:buFont typeface="Wingdings" panose="05000000000000000000" pitchFamily="2" charset="2"/>
              <a:buChar char="Ø"/>
              <a:defRPr/>
            </a:pPr>
            <a:r>
              <a:rPr lang="en-US" sz="1200" kern="1200" dirty="0" smtClean="0"/>
              <a:t>Note </a:t>
            </a:r>
            <a:r>
              <a:rPr lang="en-US" sz="1200" kern="1200" dirty="0"/>
              <a:t>that the transaction would decrease the numerator </a:t>
            </a:r>
            <a:r>
              <a:rPr lang="en-US" sz="1200" kern="1200" dirty="0" smtClean="0"/>
              <a:t>(Net Income) by $1,000 and also </a:t>
            </a:r>
            <a:r>
              <a:rPr lang="en-US" sz="1200" dirty="0" smtClean="0"/>
              <a:t>decrease </a:t>
            </a:r>
            <a:r>
              <a:rPr lang="en-US" sz="1200" dirty="0"/>
              <a:t>the ending total assets by $1,000 but have no effect on beginning total assets. So the denominator, average total assets, would only decrease by $500</a:t>
            </a:r>
            <a:endParaRPr lang="en-US" sz="1200" kern="1200" dirty="0" smtClean="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r>
              <a:rPr lang="en-US" sz="1400" kern="1200" dirty="0" smtClean="0">
                <a:solidFill>
                  <a:srgbClr val="C00000"/>
                </a:solidFill>
              </a:rPr>
              <a:t>ROA was 14.93%; it </a:t>
            </a:r>
            <a:r>
              <a:rPr lang="en-US" sz="1400" kern="1200" dirty="0">
                <a:solidFill>
                  <a:srgbClr val="C00000"/>
                </a:solidFill>
              </a:rPr>
              <a:t>would decrease to </a:t>
            </a:r>
            <a:r>
              <a:rPr lang="en-US" sz="1400" kern="1200" dirty="0" smtClean="0">
                <a:solidFill>
                  <a:srgbClr val="C00000"/>
                </a:solidFill>
              </a:rPr>
              <a:t>14.63%</a:t>
            </a: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a:p>
        </p:txBody>
      </p:sp>
      <p:graphicFrame>
        <p:nvGraphicFramePr>
          <p:cNvPr id="2" name="Table 1"/>
          <p:cNvGraphicFramePr>
            <a:graphicFrameLocks noGrp="1"/>
          </p:cNvGraphicFramePr>
          <p:nvPr>
            <p:extLst>
              <p:ext uri="{D42A27DB-BD31-4B8C-83A1-F6EECF244321}">
                <p14:modId xmlns:p14="http://schemas.microsoft.com/office/powerpoint/2010/main" val="4293837156"/>
              </p:ext>
            </p:extLst>
          </p:nvPr>
        </p:nvGraphicFramePr>
        <p:xfrm>
          <a:off x="1447800" y="2590800"/>
          <a:ext cx="6248400" cy="9144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20000"/>
                    </a:ext>
                  </a:extLst>
                </a:gridCol>
                <a:gridCol w="3312459">
                  <a:extLst>
                    <a:ext uri="{9D8B030D-6E8A-4147-A177-3AD203B41FA5}">
                      <a16:colId xmlns:a16="http://schemas.microsoft.com/office/drawing/2014/main" val="20001"/>
                    </a:ext>
                  </a:extLst>
                </a:gridCol>
                <a:gridCol w="918882">
                  <a:extLst>
                    <a:ext uri="{9D8B030D-6E8A-4147-A177-3AD203B41FA5}">
                      <a16:colId xmlns:a16="http://schemas.microsoft.com/office/drawing/2014/main" val="20002"/>
                    </a:ext>
                  </a:extLst>
                </a:gridCol>
                <a:gridCol w="1102659">
                  <a:extLst>
                    <a:ext uri="{9D8B030D-6E8A-4147-A177-3AD203B41FA5}">
                      <a16:colId xmlns:a16="http://schemas.microsoft.com/office/drawing/2014/main" val="20003"/>
                    </a:ext>
                  </a:extLst>
                </a:gridCol>
              </a:tblGrid>
              <a:tr h="0">
                <a:tc>
                  <a:txBody>
                    <a:bodyPr/>
                    <a:lstStyle/>
                    <a:p>
                      <a:endParaRPr lang="en-US" sz="1400" dirty="0"/>
                    </a:p>
                  </a:txBody>
                  <a:tcPr/>
                </a:tc>
                <a:tc>
                  <a:txBody>
                    <a:bodyPr/>
                    <a:lstStyle/>
                    <a:p>
                      <a:pPr algn="r"/>
                      <a:r>
                        <a:rPr lang="en-US" sz="1000" dirty="0" smtClean="0"/>
                        <a:t>(in millions)</a:t>
                      </a:r>
                      <a:endParaRPr lang="en-US" sz="1000" dirty="0"/>
                    </a:p>
                  </a:txBody>
                  <a:tcPr/>
                </a:tc>
                <a:tc>
                  <a:txBody>
                    <a:bodyPr/>
                    <a:lstStyle/>
                    <a:p>
                      <a:pPr algn="r"/>
                      <a:r>
                        <a:rPr lang="en-US" sz="1400" u="sng" dirty="0" smtClean="0">
                          <a:solidFill>
                            <a:srgbClr val="C00000"/>
                          </a:solidFill>
                        </a:rPr>
                        <a:t>Debit</a:t>
                      </a:r>
                      <a:endParaRPr lang="en-US" sz="1400" u="sng" dirty="0">
                        <a:solidFill>
                          <a:srgbClr val="C00000"/>
                        </a:solidFill>
                      </a:endParaRPr>
                    </a:p>
                  </a:txBody>
                  <a:tcPr/>
                </a:tc>
                <a:tc>
                  <a:txBody>
                    <a:bodyPr/>
                    <a:lstStyle/>
                    <a:p>
                      <a:pPr algn="r"/>
                      <a:r>
                        <a:rPr lang="en-US" sz="1400" u="sng" dirty="0" smtClean="0">
                          <a:solidFill>
                            <a:srgbClr val="C00000"/>
                          </a:solidFill>
                        </a:rPr>
                        <a:t>Credit</a:t>
                      </a:r>
                      <a:endParaRPr lang="en-US" sz="1400" u="sng" dirty="0">
                        <a:solidFill>
                          <a:srgbClr val="C00000"/>
                        </a:solidFill>
                      </a:endParaRPr>
                    </a:p>
                  </a:txBody>
                  <a:tcPr/>
                </a:tc>
                <a:extLst>
                  <a:ext uri="{0D108BD9-81ED-4DB2-BD59-A6C34878D82A}">
                    <a16:rowId xmlns:a16="http://schemas.microsoft.com/office/drawing/2014/main" val="10000"/>
                  </a:ext>
                </a:extLst>
              </a:tr>
              <a:tr h="0">
                <a:tc>
                  <a:txBody>
                    <a:bodyPr/>
                    <a:lstStyle/>
                    <a:p>
                      <a:r>
                        <a:rPr lang="en-US" sz="1400" i="1" dirty="0" smtClean="0"/>
                        <a:t>(1b)</a:t>
                      </a:r>
                      <a:endParaRPr lang="en-US" sz="1400" i="1" dirty="0"/>
                    </a:p>
                  </a:txBody>
                  <a:tcPr/>
                </a:tc>
                <a:tc>
                  <a:txBody>
                    <a:bodyPr/>
                    <a:lstStyle/>
                    <a:p>
                      <a:r>
                        <a:rPr lang="en-US" sz="1400" dirty="0" smtClean="0"/>
                        <a:t>R&amp;D expense (+E; -SE)</a:t>
                      </a:r>
                      <a:endParaRPr lang="en-US" sz="1400" dirty="0"/>
                    </a:p>
                  </a:txBody>
                  <a:tcPr/>
                </a:tc>
                <a:tc>
                  <a:txBody>
                    <a:bodyPr/>
                    <a:lstStyle/>
                    <a:p>
                      <a:pPr algn="r"/>
                      <a:r>
                        <a:rPr lang="en-US" sz="1400" dirty="0" smtClean="0"/>
                        <a:t>1,000</a:t>
                      </a:r>
                      <a:endParaRPr lang="en-US" sz="1400" dirty="0"/>
                    </a:p>
                  </a:txBody>
                  <a:tcPr/>
                </a:tc>
                <a:tc>
                  <a:txBody>
                    <a:bodyPr/>
                    <a:lstStyle/>
                    <a:p>
                      <a:pPr algn="r"/>
                      <a:endParaRPr lang="en-US" sz="1400" dirty="0"/>
                    </a:p>
                  </a:txBody>
                  <a:tcPr/>
                </a:tc>
                <a:extLst>
                  <a:ext uri="{0D108BD9-81ED-4DB2-BD59-A6C34878D82A}">
                    <a16:rowId xmlns:a16="http://schemas.microsoft.com/office/drawing/2014/main" val="10001"/>
                  </a:ext>
                </a:extLst>
              </a:tr>
              <a:tr h="0">
                <a:tc>
                  <a:txBody>
                    <a:bodyPr/>
                    <a:lstStyle/>
                    <a:p>
                      <a:endParaRPr lang="en-US" sz="1400"/>
                    </a:p>
                  </a:txBody>
                  <a:tcPr/>
                </a:tc>
                <a:tc>
                  <a:txBody>
                    <a:bodyPr/>
                    <a:lstStyle/>
                    <a:p>
                      <a:r>
                        <a:rPr lang="en-US" sz="1400" dirty="0" smtClean="0"/>
                        <a:t>     Cash (-A)</a:t>
                      </a:r>
                      <a:endParaRPr lang="en-US" sz="1400" dirty="0"/>
                    </a:p>
                  </a:txBody>
                  <a:tcPr/>
                </a:tc>
                <a:tc>
                  <a:txBody>
                    <a:bodyPr/>
                    <a:lstStyle/>
                    <a:p>
                      <a:pPr algn="r"/>
                      <a:endParaRPr lang="en-US" sz="1400" dirty="0"/>
                    </a:p>
                  </a:txBody>
                  <a:tcPr/>
                </a:tc>
                <a:tc>
                  <a:txBody>
                    <a:bodyPr/>
                    <a:lstStyle/>
                    <a:p>
                      <a:pPr algn="r"/>
                      <a:r>
                        <a:rPr lang="en-US" sz="1400" dirty="0" smtClean="0"/>
                        <a:t>1,000</a:t>
                      </a:r>
                      <a:endParaRPr lang="en-US" sz="1400" dirty="0"/>
                    </a:p>
                  </a:txBody>
                  <a:tcPr/>
                </a:tc>
                <a:extLst>
                  <a:ext uri="{0D108BD9-81ED-4DB2-BD59-A6C34878D82A}">
                    <a16:rowId xmlns:a16="http://schemas.microsoft.com/office/drawing/2014/main" val="1000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083900711"/>
              </p:ext>
            </p:extLst>
          </p:nvPr>
        </p:nvGraphicFramePr>
        <p:xfrm>
          <a:off x="1371600" y="4572000"/>
          <a:ext cx="6781802" cy="148336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1752602">
                  <a:extLst>
                    <a:ext uri="{9D8B030D-6E8A-4147-A177-3AD203B41FA5}">
                      <a16:colId xmlns:a16="http://schemas.microsoft.com/office/drawing/2014/main" val="20005"/>
                    </a:ext>
                  </a:extLst>
                </a:gridCol>
              </a:tblGrid>
              <a:tr h="370840">
                <a:tc>
                  <a:txBody>
                    <a:bodyPr/>
                    <a:lstStyle/>
                    <a:p>
                      <a:endParaRPr lang="en-US" sz="1400" dirty="0"/>
                    </a:p>
                  </a:txBody>
                  <a:tcPr/>
                </a:tc>
                <a:tc>
                  <a:txBody>
                    <a:bodyPr/>
                    <a:lstStyle/>
                    <a:p>
                      <a:pPr algn="ctr"/>
                      <a:r>
                        <a:rPr lang="en-US" sz="1400" b="1" dirty="0" smtClean="0"/>
                        <a:t>Net Income</a:t>
                      </a:r>
                      <a:endParaRPr lang="en-US" sz="1400" b="1" dirty="0"/>
                    </a:p>
                  </a:txBody>
                  <a:tcPr/>
                </a:tc>
                <a:tc>
                  <a:txBody>
                    <a:bodyPr/>
                    <a:lstStyle/>
                    <a:p>
                      <a:pPr algn="ctr"/>
                      <a:r>
                        <a:rPr lang="en-US" sz="1400" dirty="0" smtClean="0"/>
                        <a:t>÷</a:t>
                      </a:r>
                      <a:endParaRPr lang="en-US" sz="1400" b="1" dirty="0"/>
                    </a:p>
                  </a:txBody>
                  <a:tcPr/>
                </a:tc>
                <a:tc>
                  <a:txBody>
                    <a:bodyPr/>
                    <a:lstStyle/>
                    <a:p>
                      <a:pPr algn="ctr"/>
                      <a:r>
                        <a:rPr lang="en-US" sz="1400" b="1" dirty="0" smtClean="0"/>
                        <a:t>Avg. Total Assets</a:t>
                      </a:r>
                      <a:endParaRPr lang="en-US" sz="1400" b="1" dirty="0"/>
                    </a:p>
                  </a:txBody>
                  <a:tcPr/>
                </a:tc>
                <a:tc>
                  <a:txBody>
                    <a:bodyPr/>
                    <a:lstStyle/>
                    <a:p>
                      <a:pPr algn="ctr"/>
                      <a:r>
                        <a:rPr lang="en-US" sz="1400" b="1" dirty="0" smtClean="0"/>
                        <a:t>=</a:t>
                      </a:r>
                      <a:endParaRPr lang="en-US" sz="1400" b="1" dirty="0"/>
                    </a:p>
                  </a:txBody>
                  <a:tcPr/>
                </a:tc>
                <a:tc>
                  <a:txBody>
                    <a:bodyPr/>
                    <a:lstStyle/>
                    <a:p>
                      <a:pPr algn="ctr"/>
                      <a:r>
                        <a:rPr lang="en-US" sz="1400" b="1" dirty="0" smtClean="0"/>
                        <a:t>ROA</a:t>
                      </a:r>
                      <a:endParaRPr lang="en-US" sz="1400" b="1" dirty="0"/>
                    </a:p>
                  </a:txBody>
                  <a:tcPr/>
                </a:tc>
                <a:extLst>
                  <a:ext uri="{0D108BD9-81ED-4DB2-BD59-A6C34878D82A}">
                    <a16:rowId xmlns:a16="http://schemas.microsoft.com/office/drawing/2014/main" val="10000"/>
                  </a:ext>
                </a:extLst>
              </a:tr>
              <a:tr h="370840">
                <a:tc>
                  <a:txBody>
                    <a:bodyPr/>
                    <a:lstStyle/>
                    <a:p>
                      <a:r>
                        <a:rPr lang="en-US" sz="1400" dirty="0" smtClean="0"/>
                        <a:t>As reported:</a:t>
                      </a:r>
                      <a:endParaRPr lang="en-US" sz="1400" dirty="0"/>
                    </a:p>
                  </a:txBody>
                  <a:tcPr/>
                </a:tc>
                <a:tc>
                  <a:txBody>
                    <a:bodyPr/>
                    <a:lstStyle/>
                    <a:p>
                      <a:pPr algn="ctr"/>
                      <a:r>
                        <a:rPr lang="en-US" sz="1400" dirty="0" smtClean="0"/>
                        <a:t>45,687</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dirty="0" smtClean="0"/>
                        <a:t>306,016</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dirty="0" smtClean="0"/>
                        <a:t>14.93%</a:t>
                      </a:r>
                      <a:endParaRPr lang="en-US" sz="1400" dirty="0"/>
                    </a:p>
                  </a:txBody>
                  <a:tcPr/>
                </a:tc>
                <a:extLst>
                  <a:ext uri="{0D108BD9-81ED-4DB2-BD59-A6C34878D82A}">
                    <a16:rowId xmlns:a16="http://schemas.microsoft.com/office/drawing/2014/main" val="10001"/>
                  </a:ext>
                </a:extLst>
              </a:tr>
              <a:tr h="370840">
                <a:tc>
                  <a:txBody>
                    <a:bodyPr/>
                    <a:lstStyle/>
                    <a:p>
                      <a:r>
                        <a:rPr lang="en-US" sz="1400" dirty="0" smtClean="0"/>
                        <a:t>Transaction:</a:t>
                      </a:r>
                      <a:endParaRPr lang="en-US" sz="1400" dirty="0"/>
                    </a:p>
                  </a:txBody>
                  <a:tcPr/>
                </a:tc>
                <a:tc>
                  <a:txBody>
                    <a:bodyPr/>
                    <a:lstStyle/>
                    <a:p>
                      <a:pPr algn="ctr"/>
                      <a:r>
                        <a:rPr lang="en-US" sz="1400" dirty="0" smtClean="0"/>
                        <a:t>(1,000)</a:t>
                      </a:r>
                      <a:endParaRPr lang="en-US" sz="1400" dirty="0"/>
                    </a:p>
                  </a:txBody>
                  <a:tcPr/>
                </a:tc>
                <a:tc>
                  <a:txBody>
                    <a:bodyPr/>
                    <a:lstStyle/>
                    <a:p>
                      <a:pPr algn="ctr"/>
                      <a:endParaRPr lang="en-US" sz="1400" dirty="0"/>
                    </a:p>
                  </a:txBody>
                  <a:tcPr/>
                </a:tc>
                <a:tc>
                  <a:txBody>
                    <a:bodyPr/>
                    <a:lstStyle/>
                    <a:p>
                      <a:pPr algn="ctr"/>
                      <a:r>
                        <a:rPr lang="en-US" sz="1400" dirty="0" smtClean="0"/>
                        <a:t>(500)</a:t>
                      </a:r>
                      <a:endParaRPr lang="en-US" sz="1400" dirty="0"/>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10002"/>
                  </a:ext>
                </a:extLst>
              </a:tr>
              <a:tr h="370840">
                <a:tc>
                  <a:txBody>
                    <a:bodyPr/>
                    <a:lstStyle/>
                    <a:p>
                      <a:r>
                        <a:rPr lang="en-US" sz="1400" dirty="0" smtClean="0"/>
                        <a:t>After transaction:</a:t>
                      </a:r>
                      <a:endParaRPr lang="en-US" sz="1400" dirty="0"/>
                    </a:p>
                  </a:txBody>
                  <a:tcPr/>
                </a:tc>
                <a:tc>
                  <a:txBody>
                    <a:bodyPr/>
                    <a:lstStyle/>
                    <a:p>
                      <a:pPr algn="ctr"/>
                      <a:r>
                        <a:rPr lang="en-US" sz="1400" dirty="0" smtClean="0"/>
                        <a:t>44,687</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dirty="0" smtClean="0"/>
                        <a:t>305,516</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b="1" dirty="0" smtClean="0">
                          <a:solidFill>
                            <a:srgbClr val="C00000"/>
                          </a:solidFill>
                        </a:rPr>
                        <a:t>14.63%</a:t>
                      </a:r>
                      <a:endParaRPr lang="en-US" sz="1400" b="1" dirty="0">
                        <a:solidFill>
                          <a:srgbClr val="C00000"/>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10017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51</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a:solidFill>
                  <a:schemeClr val="bg1"/>
                </a:solidFill>
              </a:rPr>
              <a:t>Effect of Transactions on Ratio Analysis</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486400"/>
          </a:xfrm>
          <a:noFill/>
        </p:spPr>
        <p:txBody>
          <a:bodyPr lIns="0" tIns="0" rIns="0" bIns="0"/>
          <a:lstStyle/>
          <a:p>
            <a:pPr marL="0" indent="0">
              <a:buNone/>
            </a:pPr>
            <a:r>
              <a:rPr lang="en-US" sz="1400" b="1" kern="1200" dirty="0"/>
              <a:t>Example </a:t>
            </a:r>
            <a:r>
              <a:rPr lang="en-US" sz="1400" b="1" kern="1200" dirty="0" smtClean="0"/>
              <a:t>2:</a:t>
            </a:r>
            <a:endParaRPr lang="en-US" sz="1400" b="1" kern="1200" dirty="0"/>
          </a:p>
          <a:p>
            <a:pPr marL="0" indent="0">
              <a:buNone/>
            </a:pPr>
            <a:r>
              <a:rPr lang="en-US" sz="1400" dirty="0"/>
              <a:t>Apple paid $</a:t>
            </a:r>
            <a:r>
              <a:rPr lang="en-US" sz="1400" dirty="0" smtClean="0"/>
              <a:t>4 billion </a:t>
            </a:r>
            <a:r>
              <a:rPr lang="en-US" sz="1400" dirty="0"/>
              <a:t>of accounts payable in cash. </a:t>
            </a:r>
            <a:endParaRPr lang="en-US" sz="1400" dirty="0" smtClean="0"/>
          </a:p>
          <a:p>
            <a:pPr marL="0" indent="0">
              <a:buNone/>
            </a:pPr>
            <a:endParaRPr lang="en-US" sz="1400" dirty="0"/>
          </a:p>
          <a:p>
            <a:pPr marL="0" indent="0">
              <a:buNone/>
            </a:pPr>
            <a:r>
              <a:rPr lang="en-US" sz="1400" dirty="0" smtClean="0"/>
              <a:t>What </a:t>
            </a:r>
            <a:r>
              <a:rPr lang="en-US" sz="1400" dirty="0"/>
              <a:t>would be the effect on the </a:t>
            </a:r>
            <a:r>
              <a:rPr lang="en-US" sz="1400" b="1" u="sng" dirty="0"/>
              <a:t>current ratio</a:t>
            </a:r>
            <a:r>
              <a:rPr lang="en-US" sz="1400" dirty="0"/>
              <a:t>?</a:t>
            </a:r>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a:p>
          <a:p>
            <a:pPr marL="0" indent="0" eaLnBrk="1" fontAlgn="auto" hangingPunct="1">
              <a:spcBef>
                <a:spcPts val="0"/>
              </a:spcBef>
              <a:spcAft>
                <a:spcPts val="0"/>
              </a:spcAft>
              <a:buNone/>
              <a:defRPr/>
            </a:pPr>
            <a:endParaRPr lang="en-US" sz="1400" kern="1200" dirty="0" smtClean="0"/>
          </a:p>
          <a:p>
            <a:pPr marL="0" indent="0" eaLnBrk="1" fontAlgn="auto" hangingPunct="1">
              <a:spcBef>
                <a:spcPts val="0"/>
              </a:spcBef>
              <a:spcAft>
                <a:spcPts val="0"/>
              </a:spcAft>
              <a:buNone/>
              <a:defRPr/>
            </a:pPr>
            <a:endParaRPr lang="en-US" sz="1400" kern="1200" dirty="0"/>
          </a:p>
          <a:p>
            <a:pPr lvl="1" eaLnBrk="1" fontAlgn="auto" hangingPunct="1">
              <a:spcBef>
                <a:spcPts val="0"/>
              </a:spcBef>
              <a:spcAft>
                <a:spcPts val="0"/>
              </a:spcAft>
              <a:buFont typeface="Wingdings" panose="05000000000000000000" pitchFamily="2" charset="2"/>
              <a:buChar char="Ø"/>
              <a:defRPr/>
            </a:pPr>
            <a:r>
              <a:rPr lang="en-US" sz="1200" dirty="0"/>
              <a:t>Note that the transaction would decrease the </a:t>
            </a:r>
            <a:r>
              <a:rPr lang="en-US" sz="1200" dirty="0" smtClean="0"/>
              <a:t>numerator (Current Assets) </a:t>
            </a:r>
            <a:r>
              <a:rPr lang="en-US" sz="1200" dirty="0"/>
              <a:t>and the </a:t>
            </a:r>
            <a:r>
              <a:rPr lang="en-US" sz="1200" dirty="0" smtClean="0"/>
              <a:t>denominator (Current Liabilities) </a:t>
            </a:r>
            <a:r>
              <a:rPr lang="en-US" sz="1200" dirty="0"/>
              <a:t>by the same </a:t>
            </a:r>
            <a:r>
              <a:rPr lang="en-US" sz="1200" dirty="0" smtClean="0"/>
              <a:t>amount</a:t>
            </a:r>
          </a:p>
          <a:p>
            <a:pPr lvl="1" eaLnBrk="1" fontAlgn="auto" hangingPunct="1">
              <a:spcBef>
                <a:spcPts val="0"/>
              </a:spcBef>
              <a:spcAft>
                <a:spcPts val="0"/>
              </a:spcAft>
              <a:buFont typeface="Wingdings" panose="05000000000000000000" pitchFamily="2" charset="2"/>
              <a:buChar char="Ø"/>
              <a:defRPr/>
            </a:pPr>
            <a:endParaRPr lang="en-US" sz="1400" kern="1200" dirty="0"/>
          </a:p>
          <a:p>
            <a:pPr lvl="1" eaLnBrk="1" fontAlgn="auto" hangingPunct="1">
              <a:spcBef>
                <a:spcPts val="0"/>
              </a:spcBef>
              <a:spcAft>
                <a:spcPts val="0"/>
              </a:spcAft>
              <a:buFont typeface="Wingdings" panose="05000000000000000000" pitchFamily="2" charset="2"/>
              <a:buChar char="Ø"/>
              <a:defRPr/>
            </a:pPr>
            <a:endParaRPr lang="en-US" sz="1400" kern="1200" dirty="0" smtClean="0"/>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endParaRPr lang="en-US" sz="1400" kern="1200" dirty="0" smtClean="0">
              <a:solidFill>
                <a:srgbClr val="C00000"/>
              </a:solidFill>
            </a:endParaRPr>
          </a:p>
          <a:p>
            <a:pPr marL="0" indent="0" eaLnBrk="1" fontAlgn="auto" hangingPunct="1">
              <a:spcBef>
                <a:spcPts val="0"/>
              </a:spcBef>
              <a:spcAft>
                <a:spcPts val="0"/>
              </a:spcAft>
              <a:buNone/>
              <a:defRPr/>
            </a:pPr>
            <a:r>
              <a:rPr lang="en-US" sz="1400" kern="1200" dirty="0" smtClean="0">
                <a:solidFill>
                  <a:srgbClr val="C00000"/>
                </a:solidFill>
              </a:rPr>
              <a:t>Current Ratio was 1.35; it </a:t>
            </a:r>
            <a:r>
              <a:rPr lang="en-US" sz="1400" kern="1200" dirty="0">
                <a:solidFill>
                  <a:srgbClr val="C00000"/>
                </a:solidFill>
              </a:rPr>
              <a:t>would </a:t>
            </a:r>
            <a:r>
              <a:rPr lang="en-US" sz="1400" kern="1200" dirty="0" smtClean="0">
                <a:solidFill>
                  <a:srgbClr val="C00000"/>
                </a:solidFill>
              </a:rPr>
              <a:t>increase </a:t>
            </a:r>
            <a:r>
              <a:rPr lang="en-US" sz="1400" kern="1200" dirty="0">
                <a:solidFill>
                  <a:srgbClr val="C00000"/>
                </a:solidFill>
              </a:rPr>
              <a:t>to </a:t>
            </a:r>
            <a:r>
              <a:rPr lang="en-US" sz="1400" kern="1200" dirty="0" smtClean="0">
                <a:solidFill>
                  <a:srgbClr val="C00000"/>
                </a:solidFill>
              </a:rPr>
              <a:t>1.37</a:t>
            </a:r>
          </a:p>
          <a:p>
            <a:pPr marL="0" indent="0" eaLnBrk="1" fontAlgn="auto" hangingPunct="1">
              <a:spcBef>
                <a:spcPts val="0"/>
              </a:spcBef>
              <a:spcAft>
                <a:spcPts val="0"/>
              </a:spcAft>
              <a:buNone/>
              <a:defRPr/>
            </a:pPr>
            <a:endParaRPr lang="en-US" sz="1400" kern="1200" dirty="0"/>
          </a:p>
        </p:txBody>
      </p:sp>
      <p:graphicFrame>
        <p:nvGraphicFramePr>
          <p:cNvPr id="2" name="Table 1"/>
          <p:cNvGraphicFramePr>
            <a:graphicFrameLocks noGrp="1"/>
          </p:cNvGraphicFramePr>
          <p:nvPr>
            <p:extLst>
              <p:ext uri="{D42A27DB-BD31-4B8C-83A1-F6EECF244321}">
                <p14:modId xmlns:p14="http://schemas.microsoft.com/office/powerpoint/2010/main" val="2838595694"/>
              </p:ext>
            </p:extLst>
          </p:nvPr>
        </p:nvGraphicFramePr>
        <p:xfrm>
          <a:off x="1447800" y="2590800"/>
          <a:ext cx="6248400" cy="91440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20000"/>
                    </a:ext>
                  </a:extLst>
                </a:gridCol>
                <a:gridCol w="3312459">
                  <a:extLst>
                    <a:ext uri="{9D8B030D-6E8A-4147-A177-3AD203B41FA5}">
                      <a16:colId xmlns:a16="http://schemas.microsoft.com/office/drawing/2014/main" val="20001"/>
                    </a:ext>
                  </a:extLst>
                </a:gridCol>
                <a:gridCol w="918882">
                  <a:extLst>
                    <a:ext uri="{9D8B030D-6E8A-4147-A177-3AD203B41FA5}">
                      <a16:colId xmlns:a16="http://schemas.microsoft.com/office/drawing/2014/main" val="20002"/>
                    </a:ext>
                  </a:extLst>
                </a:gridCol>
                <a:gridCol w="1102659">
                  <a:extLst>
                    <a:ext uri="{9D8B030D-6E8A-4147-A177-3AD203B41FA5}">
                      <a16:colId xmlns:a16="http://schemas.microsoft.com/office/drawing/2014/main" val="20003"/>
                    </a:ext>
                  </a:extLst>
                </a:gridCol>
              </a:tblGrid>
              <a:tr h="0">
                <a:tc>
                  <a:txBody>
                    <a:bodyPr/>
                    <a:lstStyle/>
                    <a:p>
                      <a:endParaRPr lang="en-US" sz="1400" dirty="0"/>
                    </a:p>
                  </a:txBody>
                  <a:tcPr/>
                </a:tc>
                <a:tc>
                  <a:txBody>
                    <a:bodyPr/>
                    <a:lstStyle/>
                    <a:p>
                      <a:pPr algn="r"/>
                      <a:r>
                        <a:rPr lang="en-US" sz="1000" dirty="0" smtClean="0"/>
                        <a:t>(in millions)</a:t>
                      </a:r>
                      <a:endParaRPr lang="en-US" sz="1000" dirty="0"/>
                    </a:p>
                  </a:txBody>
                  <a:tcPr/>
                </a:tc>
                <a:tc>
                  <a:txBody>
                    <a:bodyPr/>
                    <a:lstStyle/>
                    <a:p>
                      <a:pPr algn="r"/>
                      <a:r>
                        <a:rPr lang="en-US" sz="1400" u="sng" dirty="0" smtClean="0">
                          <a:solidFill>
                            <a:srgbClr val="C00000"/>
                          </a:solidFill>
                        </a:rPr>
                        <a:t>Debit</a:t>
                      </a:r>
                      <a:endParaRPr lang="en-US" sz="1400" u="sng" dirty="0">
                        <a:solidFill>
                          <a:srgbClr val="C00000"/>
                        </a:solidFill>
                      </a:endParaRPr>
                    </a:p>
                  </a:txBody>
                  <a:tcPr/>
                </a:tc>
                <a:tc>
                  <a:txBody>
                    <a:bodyPr/>
                    <a:lstStyle/>
                    <a:p>
                      <a:pPr algn="r"/>
                      <a:r>
                        <a:rPr lang="en-US" sz="1400" u="sng" dirty="0" smtClean="0">
                          <a:solidFill>
                            <a:srgbClr val="C00000"/>
                          </a:solidFill>
                        </a:rPr>
                        <a:t>Credit</a:t>
                      </a:r>
                      <a:endParaRPr lang="en-US" sz="1400" u="sng" dirty="0">
                        <a:solidFill>
                          <a:srgbClr val="C00000"/>
                        </a:solidFill>
                      </a:endParaRPr>
                    </a:p>
                  </a:txBody>
                  <a:tcPr/>
                </a:tc>
                <a:extLst>
                  <a:ext uri="{0D108BD9-81ED-4DB2-BD59-A6C34878D82A}">
                    <a16:rowId xmlns:a16="http://schemas.microsoft.com/office/drawing/2014/main" val="10000"/>
                  </a:ext>
                </a:extLst>
              </a:tr>
              <a:tr h="0">
                <a:tc>
                  <a:txBody>
                    <a:bodyPr/>
                    <a:lstStyle/>
                    <a:p>
                      <a:r>
                        <a:rPr lang="en-US" sz="1400" i="1" dirty="0" smtClean="0"/>
                        <a:t>(2)</a:t>
                      </a:r>
                      <a:endParaRPr lang="en-US" sz="1400" i="1" dirty="0"/>
                    </a:p>
                  </a:txBody>
                  <a:tcPr/>
                </a:tc>
                <a:tc>
                  <a:txBody>
                    <a:bodyPr/>
                    <a:lstStyle/>
                    <a:p>
                      <a:r>
                        <a:rPr lang="en-US" sz="1400" dirty="0" smtClean="0"/>
                        <a:t>Accounts Payable (-L)</a:t>
                      </a:r>
                      <a:endParaRPr lang="en-US" sz="1400" dirty="0"/>
                    </a:p>
                  </a:txBody>
                  <a:tcPr/>
                </a:tc>
                <a:tc>
                  <a:txBody>
                    <a:bodyPr/>
                    <a:lstStyle/>
                    <a:p>
                      <a:pPr algn="r"/>
                      <a:r>
                        <a:rPr lang="en-US" sz="1400" dirty="0" smtClean="0"/>
                        <a:t>4,000</a:t>
                      </a:r>
                      <a:endParaRPr lang="en-US" sz="1400" dirty="0"/>
                    </a:p>
                  </a:txBody>
                  <a:tcPr/>
                </a:tc>
                <a:tc>
                  <a:txBody>
                    <a:bodyPr/>
                    <a:lstStyle/>
                    <a:p>
                      <a:pPr algn="r"/>
                      <a:endParaRPr lang="en-US" sz="1400" dirty="0"/>
                    </a:p>
                  </a:txBody>
                  <a:tcPr/>
                </a:tc>
                <a:extLst>
                  <a:ext uri="{0D108BD9-81ED-4DB2-BD59-A6C34878D82A}">
                    <a16:rowId xmlns:a16="http://schemas.microsoft.com/office/drawing/2014/main" val="10001"/>
                  </a:ext>
                </a:extLst>
              </a:tr>
              <a:tr h="0">
                <a:tc>
                  <a:txBody>
                    <a:bodyPr/>
                    <a:lstStyle/>
                    <a:p>
                      <a:endParaRPr lang="en-US" sz="1400"/>
                    </a:p>
                  </a:txBody>
                  <a:tcPr/>
                </a:tc>
                <a:tc>
                  <a:txBody>
                    <a:bodyPr/>
                    <a:lstStyle/>
                    <a:p>
                      <a:r>
                        <a:rPr lang="en-US" sz="1400" dirty="0" smtClean="0"/>
                        <a:t>     Cash (-A)</a:t>
                      </a:r>
                      <a:endParaRPr lang="en-US" sz="1400" dirty="0"/>
                    </a:p>
                  </a:txBody>
                  <a:tcPr/>
                </a:tc>
                <a:tc>
                  <a:txBody>
                    <a:bodyPr/>
                    <a:lstStyle/>
                    <a:p>
                      <a:pPr algn="r"/>
                      <a:endParaRPr lang="en-US" sz="1400" dirty="0"/>
                    </a:p>
                  </a:txBody>
                  <a:tcPr/>
                </a:tc>
                <a:tc>
                  <a:txBody>
                    <a:bodyPr/>
                    <a:lstStyle/>
                    <a:p>
                      <a:pPr algn="r"/>
                      <a:r>
                        <a:rPr lang="en-US" sz="1400" dirty="0" smtClean="0"/>
                        <a:t>4,000</a:t>
                      </a:r>
                      <a:endParaRPr lang="en-US" sz="1400" dirty="0"/>
                    </a:p>
                  </a:txBody>
                  <a:tcPr/>
                </a:tc>
                <a:extLst>
                  <a:ext uri="{0D108BD9-81ED-4DB2-BD59-A6C34878D82A}">
                    <a16:rowId xmlns:a16="http://schemas.microsoft.com/office/drawing/2014/main" val="1000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186041920"/>
              </p:ext>
            </p:extLst>
          </p:nvPr>
        </p:nvGraphicFramePr>
        <p:xfrm>
          <a:off x="1371600" y="4343400"/>
          <a:ext cx="6781802" cy="148336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228600">
                  <a:extLst>
                    <a:ext uri="{9D8B030D-6E8A-4147-A177-3AD203B41FA5}">
                      <a16:colId xmlns:a16="http://schemas.microsoft.com/office/drawing/2014/main" val="20004"/>
                    </a:ext>
                  </a:extLst>
                </a:gridCol>
                <a:gridCol w="1524002">
                  <a:extLst>
                    <a:ext uri="{9D8B030D-6E8A-4147-A177-3AD203B41FA5}">
                      <a16:colId xmlns:a16="http://schemas.microsoft.com/office/drawing/2014/main" val="20005"/>
                    </a:ext>
                  </a:extLst>
                </a:gridCol>
              </a:tblGrid>
              <a:tr h="370840">
                <a:tc>
                  <a:txBody>
                    <a:bodyPr/>
                    <a:lstStyle/>
                    <a:p>
                      <a:endParaRPr lang="en-US" sz="1400" dirty="0"/>
                    </a:p>
                  </a:txBody>
                  <a:tcPr/>
                </a:tc>
                <a:tc>
                  <a:txBody>
                    <a:bodyPr/>
                    <a:lstStyle/>
                    <a:p>
                      <a:pPr algn="ctr"/>
                      <a:r>
                        <a:rPr lang="en-US" sz="1400" b="1" dirty="0" smtClean="0"/>
                        <a:t>Current Assets</a:t>
                      </a:r>
                      <a:endParaRPr lang="en-US" sz="1400" b="1" dirty="0"/>
                    </a:p>
                  </a:txBody>
                  <a:tcPr/>
                </a:tc>
                <a:tc>
                  <a:txBody>
                    <a:bodyPr/>
                    <a:lstStyle/>
                    <a:p>
                      <a:pPr algn="ctr"/>
                      <a:r>
                        <a:rPr lang="en-US" sz="1400" dirty="0" smtClean="0"/>
                        <a:t>÷</a:t>
                      </a:r>
                      <a:endParaRPr lang="en-US" sz="1400" b="1" dirty="0"/>
                    </a:p>
                  </a:txBody>
                  <a:tcPr/>
                </a:tc>
                <a:tc>
                  <a:txBody>
                    <a:bodyPr/>
                    <a:lstStyle/>
                    <a:p>
                      <a:pPr algn="ctr"/>
                      <a:r>
                        <a:rPr lang="en-US" sz="1400" b="1" dirty="0" smtClean="0"/>
                        <a:t>Current Liabilities</a:t>
                      </a:r>
                      <a:endParaRPr lang="en-US" sz="1400" b="1" dirty="0"/>
                    </a:p>
                  </a:txBody>
                  <a:tcPr/>
                </a:tc>
                <a:tc>
                  <a:txBody>
                    <a:bodyPr/>
                    <a:lstStyle/>
                    <a:p>
                      <a:pPr algn="ctr"/>
                      <a:r>
                        <a:rPr lang="en-US" sz="1400" b="1" dirty="0" smtClean="0"/>
                        <a:t>=</a:t>
                      </a:r>
                      <a:endParaRPr lang="en-US" sz="1400" b="1" dirty="0"/>
                    </a:p>
                  </a:txBody>
                  <a:tcPr/>
                </a:tc>
                <a:tc>
                  <a:txBody>
                    <a:bodyPr/>
                    <a:lstStyle/>
                    <a:p>
                      <a:pPr algn="ctr"/>
                      <a:r>
                        <a:rPr lang="en-US" sz="1400" b="1" dirty="0" smtClean="0"/>
                        <a:t>Current Ratio</a:t>
                      </a:r>
                      <a:endParaRPr lang="en-US" sz="1400" b="1" dirty="0"/>
                    </a:p>
                  </a:txBody>
                  <a:tcPr/>
                </a:tc>
                <a:extLst>
                  <a:ext uri="{0D108BD9-81ED-4DB2-BD59-A6C34878D82A}">
                    <a16:rowId xmlns:a16="http://schemas.microsoft.com/office/drawing/2014/main" val="10000"/>
                  </a:ext>
                </a:extLst>
              </a:tr>
              <a:tr h="370840">
                <a:tc>
                  <a:txBody>
                    <a:bodyPr/>
                    <a:lstStyle/>
                    <a:p>
                      <a:r>
                        <a:rPr lang="en-US" sz="1400" dirty="0" smtClean="0"/>
                        <a:t>As reported:</a:t>
                      </a:r>
                      <a:endParaRPr lang="en-US" sz="1400" dirty="0"/>
                    </a:p>
                  </a:txBody>
                  <a:tcPr/>
                </a:tc>
                <a:tc>
                  <a:txBody>
                    <a:bodyPr/>
                    <a:lstStyle/>
                    <a:p>
                      <a:pPr algn="ctr"/>
                      <a:r>
                        <a:rPr lang="en-US" sz="1400" dirty="0" smtClean="0"/>
                        <a:t>106,869</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dirty="0" smtClean="0"/>
                        <a:t>79,006</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dirty="0" smtClean="0"/>
                        <a:t>1.35</a:t>
                      </a:r>
                      <a:endParaRPr lang="en-US" sz="1400" dirty="0"/>
                    </a:p>
                  </a:txBody>
                  <a:tcPr/>
                </a:tc>
                <a:extLst>
                  <a:ext uri="{0D108BD9-81ED-4DB2-BD59-A6C34878D82A}">
                    <a16:rowId xmlns:a16="http://schemas.microsoft.com/office/drawing/2014/main" val="10001"/>
                  </a:ext>
                </a:extLst>
              </a:tr>
              <a:tr h="370840">
                <a:tc>
                  <a:txBody>
                    <a:bodyPr/>
                    <a:lstStyle/>
                    <a:p>
                      <a:r>
                        <a:rPr lang="en-US" sz="1400" dirty="0" smtClean="0"/>
                        <a:t>Transaction:</a:t>
                      </a:r>
                      <a:endParaRPr lang="en-US" sz="1400" dirty="0"/>
                    </a:p>
                  </a:txBody>
                  <a:tcPr/>
                </a:tc>
                <a:tc>
                  <a:txBody>
                    <a:bodyPr/>
                    <a:lstStyle/>
                    <a:p>
                      <a:pPr algn="ctr"/>
                      <a:r>
                        <a:rPr lang="en-US" sz="1400" dirty="0" smtClean="0"/>
                        <a:t>(4,000)</a:t>
                      </a:r>
                      <a:endParaRPr lang="en-US" sz="1400" dirty="0"/>
                    </a:p>
                  </a:txBody>
                  <a:tcPr/>
                </a:tc>
                <a:tc>
                  <a:txBody>
                    <a:bodyPr/>
                    <a:lstStyle/>
                    <a:p>
                      <a:pPr algn="ctr"/>
                      <a:endParaRPr lang="en-US" sz="1400" dirty="0"/>
                    </a:p>
                  </a:txBody>
                  <a:tcPr/>
                </a:tc>
                <a:tc>
                  <a:txBody>
                    <a:bodyPr/>
                    <a:lstStyle/>
                    <a:p>
                      <a:pPr algn="ctr"/>
                      <a:r>
                        <a:rPr lang="en-US" sz="1400" dirty="0" smtClean="0"/>
                        <a:t>(4,000)</a:t>
                      </a:r>
                      <a:endParaRPr lang="en-US" sz="1400" dirty="0"/>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10002"/>
                  </a:ext>
                </a:extLst>
              </a:tr>
              <a:tr h="370840">
                <a:tc>
                  <a:txBody>
                    <a:bodyPr/>
                    <a:lstStyle/>
                    <a:p>
                      <a:r>
                        <a:rPr lang="en-US" sz="1400" dirty="0" smtClean="0"/>
                        <a:t>After transaction:</a:t>
                      </a:r>
                      <a:endParaRPr lang="en-US" sz="1400" dirty="0"/>
                    </a:p>
                  </a:txBody>
                  <a:tcPr/>
                </a:tc>
                <a:tc>
                  <a:txBody>
                    <a:bodyPr/>
                    <a:lstStyle/>
                    <a:p>
                      <a:pPr algn="ctr"/>
                      <a:r>
                        <a:rPr lang="en-US" sz="1400" dirty="0" smtClean="0"/>
                        <a:t>102,869</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dirty="0" smtClean="0"/>
                        <a:t>75,006</a:t>
                      </a:r>
                      <a:endParaRPr lang="en-US" sz="1400" dirty="0"/>
                    </a:p>
                  </a:txBody>
                  <a:tcPr/>
                </a:tc>
                <a:tc>
                  <a:txBody>
                    <a:bodyPr/>
                    <a:lstStyle/>
                    <a:p>
                      <a:pPr algn="ctr"/>
                      <a:r>
                        <a:rPr lang="en-US" sz="1400" dirty="0" smtClean="0"/>
                        <a:t>=</a:t>
                      </a:r>
                      <a:endParaRPr lang="en-US" sz="1400" dirty="0"/>
                    </a:p>
                  </a:txBody>
                  <a:tcPr/>
                </a:tc>
                <a:tc>
                  <a:txBody>
                    <a:bodyPr/>
                    <a:lstStyle/>
                    <a:p>
                      <a:pPr algn="ctr"/>
                      <a:r>
                        <a:rPr lang="en-US" sz="1400" b="1" dirty="0" smtClean="0">
                          <a:solidFill>
                            <a:srgbClr val="C00000"/>
                          </a:solidFill>
                        </a:rPr>
                        <a:t>1.37</a:t>
                      </a:r>
                      <a:endParaRPr lang="en-US" sz="1400" b="1" dirty="0">
                        <a:solidFill>
                          <a:srgbClr val="C00000"/>
                        </a:solidFill>
                      </a:endParaRPr>
                    </a:p>
                  </a:txBody>
                  <a:tcPr/>
                </a:tc>
                <a:extLst>
                  <a:ext uri="{0D108BD9-81ED-4DB2-BD59-A6C34878D82A}">
                    <a16:rowId xmlns:a16="http://schemas.microsoft.com/office/drawing/2014/main" val="10003"/>
                  </a:ext>
                </a:extLst>
              </a:tr>
            </a:tbl>
          </a:graphicData>
        </a:graphic>
      </p:graphicFrame>
      <p:sp>
        <p:nvSpPr>
          <p:cNvPr id="3" name="Rounded Rectangle 2"/>
          <p:cNvSpPr/>
          <p:nvPr/>
        </p:nvSpPr>
        <p:spPr bwMode="auto">
          <a:xfrm>
            <a:off x="5257800" y="5867400"/>
            <a:ext cx="3810000" cy="9144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indent="0" eaLnBrk="1" fontAlgn="auto" hangingPunct="1">
              <a:spcBef>
                <a:spcPts val="0"/>
              </a:spcBef>
              <a:spcAft>
                <a:spcPts val="0"/>
              </a:spcAft>
              <a:buNone/>
              <a:defRPr/>
            </a:pPr>
            <a:r>
              <a:rPr lang="en-US" sz="1200" dirty="0" smtClean="0"/>
              <a:t>NOTE: </a:t>
            </a:r>
            <a:r>
              <a:rPr lang="en-US" sz="1200" dirty="0"/>
              <a:t>If a transaction affects the numerator and denominator of the ratio by the same amount, the effect will depend on whether the original ratio value was greater or less than 1.00</a:t>
            </a:r>
          </a:p>
        </p:txBody>
      </p:sp>
    </p:spTree>
    <p:extLst>
      <p:ext uri="{BB962C8B-B14F-4D97-AF65-F5344CB8AC3E}">
        <p14:creationId xmlns:p14="http://schemas.microsoft.com/office/powerpoint/2010/main" val="33383547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52</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solidFill>
                  <a:srgbClr val="C00000"/>
                </a:solidFill>
              </a:rPr>
              <a:t>End of Chapter 05</a:t>
            </a:r>
            <a:endParaRPr lang="en-US" sz="2800" dirty="0">
              <a:solidFill>
                <a:srgbClr val="C00000"/>
              </a:solidFill>
            </a:endParaRPr>
          </a:p>
        </p:txBody>
      </p:sp>
    </p:spTree>
    <p:extLst>
      <p:ext uri="{BB962C8B-B14F-4D97-AF65-F5344CB8AC3E}">
        <p14:creationId xmlns:p14="http://schemas.microsoft.com/office/powerpoint/2010/main" val="4283737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6</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Corporate Governance</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b="1" kern="1200" dirty="0" smtClean="0"/>
              <a:t> Board of Directors (Audit Committee): </a:t>
            </a:r>
            <a:endParaRPr lang="en-US" sz="1400" b="1" kern="1200" dirty="0"/>
          </a:p>
          <a:p>
            <a:r>
              <a:rPr lang="en-US" sz="1400" kern="1200" dirty="0"/>
              <a:t>The board of directors is elected by the stockholders to represent their interests, and its audit committee is responsible for maintaining the integrity of the company’s financial reports.</a:t>
            </a:r>
          </a:p>
          <a:p>
            <a:endParaRPr lang="en-US" sz="1400" kern="1200" dirty="0"/>
          </a:p>
          <a:p>
            <a:r>
              <a:rPr lang="en-US" sz="1400" kern="1200" dirty="0"/>
              <a:t>The board of directors oversees the </a:t>
            </a:r>
            <a:r>
              <a:rPr lang="en-US" sz="1400" kern="1200" dirty="0" smtClean="0"/>
              <a:t>CEO </a:t>
            </a:r>
            <a:r>
              <a:rPr lang="en-US" sz="1400" kern="1200" dirty="0"/>
              <a:t>and other senior management. The audit committee of the board, which must be composed of </a:t>
            </a:r>
            <a:r>
              <a:rPr lang="en-US" sz="1400" kern="1200" dirty="0" smtClean="0">
                <a:solidFill>
                  <a:srgbClr val="C00000"/>
                </a:solidFill>
              </a:rPr>
              <a:t>independent</a:t>
            </a:r>
            <a:r>
              <a:rPr lang="en-US" sz="1400" kern="1200" dirty="0" smtClean="0"/>
              <a:t> (non-management) </a:t>
            </a:r>
            <a:r>
              <a:rPr lang="en-US" sz="1400" kern="1200" dirty="0" smtClean="0">
                <a:solidFill>
                  <a:srgbClr val="C00000"/>
                </a:solidFill>
              </a:rPr>
              <a:t>directors</a:t>
            </a:r>
            <a:r>
              <a:rPr lang="en-US" sz="1400" kern="1200" dirty="0" smtClean="0"/>
              <a:t> </a:t>
            </a:r>
            <a:r>
              <a:rPr lang="en-US" sz="1400" kern="1200" dirty="0"/>
              <a:t>with financial knowledge, is responsible for ensuring that processes are in place for maintaining the integrity of the company’s accounting, financial statement preparation, and financial reporting. It is responsible for hiring the company’s independent auditors. The committee meets separately with the auditors to discuss management’s compliance with their financial reporting responsibilities.</a:t>
            </a:r>
            <a:endParaRPr lang="en-US" sz="1600" dirty="0"/>
          </a:p>
        </p:txBody>
      </p:sp>
    </p:spTree>
    <p:extLst>
      <p:ext uri="{BB962C8B-B14F-4D97-AF65-F5344CB8AC3E}">
        <p14:creationId xmlns:p14="http://schemas.microsoft.com/office/powerpoint/2010/main" val="3026492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7</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Corporate Governance</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b="1" kern="1200" dirty="0" smtClean="0"/>
              <a:t> Auditors: </a:t>
            </a:r>
            <a:endParaRPr lang="en-US" sz="1400" b="1" kern="1200" dirty="0"/>
          </a:p>
          <a:p>
            <a:r>
              <a:rPr lang="en-US" sz="1400" dirty="0"/>
              <a:t>The SEC requires publicly traded companies to have their statements and their control systems over the financial reporting process audited by an independent registered public accounting firm (</a:t>
            </a:r>
            <a:r>
              <a:rPr lang="en-US" sz="1400" dirty="0">
                <a:solidFill>
                  <a:srgbClr val="C00000"/>
                </a:solidFill>
              </a:rPr>
              <a:t>independent auditor</a:t>
            </a:r>
            <a:r>
              <a:rPr lang="en-US" sz="1400" dirty="0"/>
              <a:t>) following auditing standards established by the PCAOB. </a:t>
            </a:r>
            <a:endParaRPr lang="en-US" sz="1400" dirty="0" smtClean="0"/>
          </a:p>
          <a:p>
            <a:endParaRPr lang="en-US" sz="1400" dirty="0"/>
          </a:p>
          <a:p>
            <a:r>
              <a:rPr lang="en-US" sz="1400" dirty="0" smtClean="0"/>
              <a:t>Many </a:t>
            </a:r>
            <a:r>
              <a:rPr lang="en-US" sz="1400" dirty="0"/>
              <a:t>privately owned companies also have their statements audited. </a:t>
            </a:r>
            <a:endParaRPr lang="en-US" sz="1400" dirty="0" smtClean="0"/>
          </a:p>
          <a:p>
            <a:endParaRPr lang="en-US" sz="1400" dirty="0"/>
          </a:p>
          <a:p>
            <a:r>
              <a:rPr lang="en-US" sz="1400" dirty="0" smtClean="0"/>
              <a:t>By </a:t>
            </a:r>
            <a:r>
              <a:rPr lang="en-US" sz="1400" dirty="0"/>
              <a:t>signing an </a:t>
            </a:r>
            <a:r>
              <a:rPr lang="en-US" sz="1400" dirty="0">
                <a:solidFill>
                  <a:srgbClr val="C00000"/>
                </a:solidFill>
              </a:rPr>
              <a:t>unqualified</a:t>
            </a:r>
            <a:r>
              <a:rPr lang="en-US" sz="1400" dirty="0"/>
              <a:t> (or clean) </a:t>
            </a:r>
            <a:r>
              <a:rPr lang="en-US" sz="1400" dirty="0">
                <a:solidFill>
                  <a:srgbClr val="C00000"/>
                </a:solidFill>
              </a:rPr>
              <a:t>audit opinion</a:t>
            </a:r>
            <a:r>
              <a:rPr lang="en-US" sz="1400" dirty="0"/>
              <a:t>, a CPA firm assumes part of the financial responsibility for the fairness of the financial statements and related presentations. This opinion, which adds credibility to the statements, is also often required by agreements with lenders and private investors. </a:t>
            </a:r>
            <a:endParaRPr lang="en-US" sz="1400" dirty="0" smtClean="0"/>
          </a:p>
          <a:p>
            <a:endParaRPr lang="en-US" sz="1400" dirty="0"/>
          </a:p>
          <a:p>
            <a:r>
              <a:rPr lang="en-US" sz="1400" dirty="0" smtClean="0"/>
              <a:t>Subjecting </a:t>
            </a:r>
            <a:r>
              <a:rPr lang="en-US" sz="1400" dirty="0"/>
              <a:t>the company’s statements to independent verification reduces the risk that the company’s financial condition is misrepresented in the statements. As a result, rational investors and lenders should lower the rate of return (interest) they charge for providing capital.</a:t>
            </a:r>
          </a:p>
        </p:txBody>
      </p:sp>
    </p:spTree>
    <p:extLst>
      <p:ext uri="{BB962C8B-B14F-4D97-AF65-F5344CB8AC3E}">
        <p14:creationId xmlns:p14="http://schemas.microsoft.com/office/powerpoint/2010/main" val="2659350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F3BEEADA-2CA8-428C-BAE6-DBC19F921664}" type="slidenum">
              <a:rPr lang="en-US" altLang="en-US" sz="900" b="1" smtClean="0">
                <a:solidFill>
                  <a:srgbClr val="A51A17"/>
                </a:solidFill>
              </a:rPr>
              <a:pPr/>
              <a:t>8</a:t>
            </a:fld>
            <a:endParaRPr lang="en-US" altLang="en-US" sz="1400" b="1" dirty="0" smtClean="0">
              <a:solidFill>
                <a:srgbClr val="A51A17"/>
              </a:solidFill>
            </a:endParaRPr>
          </a:p>
        </p:txBody>
      </p:sp>
      <p:sp>
        <p:nvSpPr>
          <p:cNvPr id="4099" name="Rectangle 2"/>
          <p:cNvSpPr>
            <a:spLocks noGrp="1" noChangeArrowheads="1"/>
          </p:cNvSpPr>
          <p:nvPr>
            <p:ph type="title"/>
          </p:nvPr>
        </p:nvSpPr>
        <p:spPr>
          <a:xfrm>
            <a:off x="1143000" y="280988"/>
            <a:ext cx="7543800" cy="609600"/>
          </a:xfrm>
          <a:noFill/>
        </p:spPr>
        <p:txBody>
          <a:bodyPr lIns="0" tIns="0" rIns="0" bIns="0"/>
          <a:lstStyle/>
          <a:p>
            <a:pPr eaLnBrk="1" hangingPunct="1"/>
            <a:r>
              <a:rPr lang="en-US" altLang="en-US" sz="2400" b="1" dirty="0" smtClean="0">
                <a:solidFill>
                  <a:schemeClr val="bg1"/>
                </a:solidFill>
              </a:rPr>
              <a:t>Corporate Governance</a:t>
            </a:r>
            <a:endParaRPr lang="en-US" altLang="en-US" dirty="0" smtClean="0">
              <a:solidFill>
                <a:schemeClr val="bg1"/>
              </a:solidFill>
            </a:endParaRPr>
          </a:p>
        </p:txBody>
      </p:sp>
      <p:sp>
        <p:nvSpPr>
          <p:cNvPr id="4100" name="Rectangle 3"/>
          <p:cNvSpPr>
            <a:spLocks noGrp="1" noChangeArrowheads="1"/>
          </p:cNvSpPr>
          <p:nvPr>
            <p:ph type="body" idx="1"/>
          </p:nvPr>
        </p:nvSpPr>
        <p:spPr>
          <a:xfrm>
            <a:off x="1143000" y="1219200"/>
            <a:ext cx="7315200" cy="5105400"/>
          </a:xfrm>
          <a:noFill/>
        </p:spPr>
        <p:txBody>
          <a:bodyPr lIns="0" tIns="0" rIns="0" bIns="0"/>
          <a:lstStyle/>
          <a:p>
            <a:pPr marL="0" indent="0">
              <a:buNone/>
            </a:pPr>
            <a:r>
              <a:rPr lang="en-US" sz="1400" b="1" kern="1200" dirty="0" smtClean="0"/>
              <a:t> Information Intermediaries: </a:t>
            </a:r>
            <a:endParaRPr lang="en-US" sz="1400" b="1" kern="1200" dirty="0"/>
          </a:p>
          <a:p>
            <a:r>
              <a:rPr lang="en-US" sz="1400" kern="1200" dirty="0" smtClean="0"/>
              <a:t>Many </a:t>
            </a:r>
            <a:r>
              <a:rPr lang="en-US" sz="1400" kern="1200" dirty="0"/>
              <a:t>investors rely on company websites, information services, and financial analysts to gather and analyze information. Companies actually file their SEC forms electronically through the EDGAR (Electronic Data Gathering and Retrieval) Service, which is sponsored by the SEC. </a:t>
            </a:r>
            <a:endParaRPr lang="en-US" sz="1400" kern="1200" dirty="0" smtClean="0"/>
          </a:p>
          <a:p>
            <a:endParaRPr lang="en-US" sz="1400" kern="1200" dirty="0" smtClean="0"/>
          </a:p>
          <a:p>
            <a:r>
              <a:rPr lang="en-US" sz="1400" kern="1200" dirty="0" smtClean="0"/>
              <a:t>Most </a:t>
            </a:r>
            <a:r>
              <a:rPr lang="en-US" sz="1400" kern="1200" dirty="0"/>
              <a:t>companies also provide direct access to their financial statements and other information over the Web. </a:t>
            </a:r>
            <a:r>
              <a:rPr lang="en-US" sz="1400" dirty="0"/>
              <a:t>Financial analysts receive accounting reports and other information about companies from electronic services. They also gather information through conversations with company executives and visit company facilities and competitors.</a:t>
            </a:r>
          </a:p>
        </p:txBody>
      </p:sp>
    </p:spTree>
    <p:extLst>
      <p:ext uri="{BB962C8B-B14F-4D97-AF65-F5344CB8AC3E}">
        <p14:creationId xmlns:p14="http://schemas.microsoft.com/office/powerpoint/2010/main" val="1802296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xfrm>
            <a:off x="457200" y="6477000"/>
            <a:ext cx="457200" cy="514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1" charset="-128"/>
              </a:defRPr>
            </a:lvl1pPr>
            <a:lvl2pPr marL="742950" indent="-285750">
              <a:defRPr sz="2400">
                <a:solidFill>
                  <a:schemeClr val="tx1"/>
                </a:solidFill>
                <a:latin typeface="Arial" charset="0"/>
                <a:ea typeface="ＭＳ Ｐゴシック" pitchFamily="1" charset="-128"/>
              </a:defRPr>
            </a:lvl2pPr>
            <a:lvl3pPr marL="1143000" indent="-228600">
              <a:defRPr sz="2400">
                <a:solidFill>
                  <a:schemeClr val="tx1"/>
                </a:solidFill>
                <a:latin typeface="Arial" charset="0"/>
                <a:ea typeface="ＭＳ Ｐゴシック" pitchFamily="1" charset="-128"/>
              </a:defRPr>
            </a:lvl3pPr>
            <a:lvl4pPr marL="1600200" indent="-228600">
              <a:defRPr sz="2400">
                <a:solidFill>
                  <a:schemeClr val="tx1"/>
                </a:solidFill>
                <a:latin typeface="Arial" charset="0"/>
                <a:ea typeface="ＭＳ Ｐゴシック" pitchFamily="1" charset="-128"/>
              </a:defRPr>
            </a:lvl4pPr>
            <a:lvl5pPr marL="2057400" indent="-228600">
              <a:defRPr sz="24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1" charset="-128"/>
              </a:defRPr>
            </a:lvl9pPr>
          </a:lstStyle>
          <a:p>
            <a:fld id="{93F2EDD9-C394-4C80-B69E-5127C7CAE256}" type="slidenum">
              <a:rPr lang="en-US" altLang="en-US" sz="900" b="1" smtClean="0">
                <a:solidFill>
                  <a:srgbClr val="A51A17"/>
                </a:solidFill>
              </a:rPr>
              <a:pPr/>
              <a:t>9</a:t>
            </a:fld>
            <a:endParaRPr lang="en-US" altLang="en-US" sz="1400" b="1" dirty="0" smtClean="0">
              <a:solidFill>
                <a:srgbClr val="A51A17"/>
              </a:solidFill>
            </a:endParaRPr>
          </a:p>
        </p:txBody>
      </p:sp>
      <p:sp>
        <p:nvSpPr>
          <p:cNvPr id="9220" name="Rectangle 3"/>
          <p:cNvSpPr>
            <a:spLocks noGrp="1" noChangeArrowheads="1"/>
          </p:cNvSpPr>
          <p:nvPr>
            <p:ph type="body" idx="1"/>
          </p:nvPr>
        </p:nvSpPr>
        <p:spPr>
          <a:xfrm>
            <a:off x="1143000" y="1219200"/>
            <a:ext cx="7162800" cy="4648200"/>
          </a:xfrm>
          <a:noFill/>
        </p:spPr>
        <p:txBody>
          <a:bodyPr lIns="0" tIns="0" rIns="0" bIns="0" anchor="ctr"/>
          <a:lstStyle/>
          <a:p>
            <a:pPr marL="0" indent="0" algn="ctr">
              <a:buNone/>
            </a:pPr>
            <a:r>
              <a:rPr lang="en-US" sz="2800" dirty="0" smtClean="0"/>
              <a:t>Information Intermediaries</a:t>
            </a:r>
            <a:endParaRPr lang="en-US" sz="2800" dirty="0"/>
          </a:p>
        </p:txBody>
      </p:sp>
    </p:spTree>
    <p:extLst>
      <p:ext uri="{BB962C8B-B14F-4D97-AF65-F5344CB8AC3E}">
        <p14:creationId xmlns:p14="http://schemas.microsoft.com/office/powerpoint/2010/main" val="1686270824"/>
      </p:ext>
    </p:extLst>
  </p:cSld>
  <p:clrMapOvr>
    <a:masterClrMapping/>
  </p:clrMapOvr>
  <p:timing>
    <p:tnLst>
      <p:par>
        <p:cTn id="1" dur="indefinite" restart="never" nodeType="tmRoot"/>
      </p:par>
    </p:tnLst>
  </p:timing>
</p:sld>
</file>

<file path=ppt/theme/theme1.xml><?xml version="1.0" encoding="utf-8"?>
<a:theme xmlns:a="http://schemas.openxmlformats.org/drawingml/2006/main" name="GT_ppt_rnd2_light_gray">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GT_ppt_rnd2_light_gray">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GT_ppt_rnd2_light_gra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T_ppt_rnd2_light_gra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T_ppt_rnd2_light_gra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T_ppt_rnd2_light_gra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T_ppt_rnd2_light_gra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T_ppt_rnd2_light_gra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T_ppt_rnd2_light_gray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T_ppt_rnd2_light_gra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T_ppt_rnd2_light_gra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T_ppt_rnd2_light_gra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T_ppt_rnd2_light_gra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T_ppt_rnd2_light_gra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28143</TotalTime>
  <Words>3874</Words>
  <Application>Microsoft Office PowerPoint</Application>
  <PresentationFormat>On-screen Show (4:3)</PresentationFormat>
  <Paragraphs>750</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ＭＳ Ｐゴシック</vt:lpstr>
      <vt:lpstr>Arial</vt:lpstr>
      <vt:lpstr>Calibri</vt:lpstr>
      <vt:lpstr>Wingdings</vt:lpstr>
      <vt:lpstr>ヒラギノ角ゴ Pro W3</vt:lpstr>
      <vt:lpstr>GT_ppt_rnd2_light_gray</vt:lpstr>
      <vt:lpstr>PowerPoint Presentation</vt:lpstr>
      <vt:lpstr>Chapter 05 Learning Objectives</vt:lpstr>
      <vt:lpstr>Corporate Governance</vt:lpstr>
      <vt:lpstr>Corporate Governance</vt:lpstr>
      <vt:lpstr>Corporate Governance</vt:lpstr>
      <vt:lpstr>Corporate Governance</vt:lpstr>
      <vt:lpstr>Corporate Governance</vt:lpstr>
      <vt:lpstr>Corporate Governance</vt:lpstr>
      <vt:lpstr>PowerPoint Presentation</vt:lpstr>
      <vt:lpstr>Google Finance</vt:lpstr>
      <vt:lpstr>Morningstar</vt:lpstr>
      <vt:lpstr>Analyst Reports</vt:lpstr>
      <vt:lpstr>Credit Agency Reports</vt:lpstr>
      <vt:lpstr>Websites, Blogs, Twitter, oh my…</vt:lpstr>
      <vt:lpstr>PowerPoint Presentation</vt:lpstr>
      <vt:lpstr>Thomson One</vt:lpstr>
      <vt:lpstr>PowerPoint Presentation</vt:lpstr>
      <vt:lpstr>SEC Edgar</vt:lpstr>
      <vt:lpstr>SEC Edgar</vt:lpstr>
      <vt:lpstr>Financial Statement Users</vt:lpstr>
      <vt:lpstr>PowerPoint Presentation</vt:lpstr>
      <vt:lpstr>Disclosure Process</vt:lpstr>
      <vt:lpstr>Disclosure Process</vt:lpstr>
      <vt:lpstr>Earnings Announcement</vt:lpstr>
      <vt:lpstr>Earnings Announcement</vt:lpstr>
      <vt:lpstr>Market Reaction to Earnings Announcements</vt:lpstr>
      <vt:lpstr>PowerPoint Presentation</vt:lpstr>
      <vt:lpstr>A Closer Look</vt:lpstr>
      <vt:lpstr>A Closer Look</vt:lpstr>
      <vt:lpstr>A Closer Look</vt:lpstr>
      <vt:lpstr>A Closer Look</vt:lpstr>
      <vt:lpstr>PowerPoint Presentation</vt:lpstr>
      <vt:lpstr>Voluntary Disclosure</vt:lpstr>
      <vt:lpstr>Voluntary Disclosure</vt:lpstr>
      <vt:lpstr>PowerPoint Presentation</vt:lpstr>
      <vt:lpstr>Return on Assets</vt:lpstr>
      <vt:lpstr>Return on Assets</vt:lpstr>
      <vt:lpstr>Return on Assets</vt:lpstr>
      <vt:lpstr>PowerPoint Presentation</vt:lpstr>
      <vt:lpstr>Evaluating Performance</vt:lpstr>
      <vt:lpstr>PowerPoint Presentation</vt:lpstr>
      <vt:lpstr>Evaluating Performance</vt:lpstr>
      <vt:lpstr>Evaluating Performance</vt:lpstr>
      <vt:lpstr>Evaluating Performance</vt:lpstr>
      <vt:lpstr>Evaluating Performance</vt:lpstr>
      <vt:lpstr>Evaluating Performance</vt:lpstr>
      <vt:lpstr>PowerPoint Presentation</vt:lpstr>
      <vt:lpstr>Effect of Transactions on Ratio Analysis</vt:lpstr>
      <vt:lpstr>Effect of Transactions on Ratio Analysis</vt:lpstr>
      <vt:lpstr>Effect of Transactions on Ratio Analysis</vt:lpstr>
      <vt:lpstr>Effect of Transactions on Ratio Analysis</vt:lpstr>
      <vt:lpstr>PowerPoint Presentation</vt:lpstr>
    </vt:vector>
  </TitlesOfParts>
  <Company>Brian Rush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Rush</dc:creator>
  <cp:lastModifiedBy>James Sinclair</cp:lastModifiedBy>
  <cp:revision>259</cp:revision>
  <cp:lastPrinted>2017-01-10T18:35:39Z</cp:lastPrinted>
  <dcterms:created xsi:type="dcterms:W3CDTF">2009-05-13T18:31:56Z</dcterms:created>
  <dcterms:modified xsi:type="dcterms:W3CDTF">2018-01-19T19:43:30Z</dcterms:modified>
</cp:coreProperties>
</file>